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59"/>
  </p:notesMasterIdLst>
  <p:sldIdLst>
    <p:sldId id="256" r:id="rId2"/>
    <p:sldId id="288" r:id="rId3"/>
    <p:sldId id="259" r:id="rId4"/>
    <p:sldId id="257" r:id="rId5"/>
    <p:sldId id="261" r:id="rId6"/>
    <p:sldId id="262" r:id="rId7"/>
    <p:sldId id="263" r:id="rId8"/>
    <p:sldId id="264" r:id="rId9"/>
    <p:sldId id="295" r:id="rId10"/>
    <p:sldId id="296" r:id="rId11"/>
    <p:sldId id="297" r:id="rId12"/>
    <p:sldId id="298" r:id="rId13"/>
    <p:sldId id="299" r:id="rId14"/>
    <p:sldId id="300" r:id="rId15"/>
    <p:sldId id="301" r:id="rId16"/>
    <p:sldId id="302" r:id="rId17"/>
    <p:sldId id="303" r:id="rId18"/>
    <p:sldId id="304" r:id="rId19"/>
    <p:sldId id="265" r:id="rId20"/>
    <p:sldId id="305" r:id="rId21"/>
    <p:sldId id="306" r:id="rId22"/>
    <p:sldId id="307" r:id="rId23"/>
    <p:sldId id="308" r:id="rId24"/>
    <p:sldId id="309" r:id="rId25"/>
    <p:sldId id="310" r:id="rId26"/>
    <p:sldId id="312" r:id="rId27"/>
    <p:sldId id="311" r:id="rId28"/>
    <p:sldId id="314" r:id="rId29"/>
    <p:sldId id="316" r:id="rId30"/>
    <p:sldId id="317" r:id="rId31"/>
    <p:sldId id="318" r:id="rId32"/>
    <p:sldId id="320" r:id="rId33"/>
    <p:sldId id="321" r:id="rId34"/>
    <p:sldId id="322" r:id="rId35"/>
    <p:sldId id="324" r:id="rId36"/>
    <p:sldId id="325" r:id="rId37"/>
    <p:sldId id="326" r:id="rId38"/>
    <p:sldId id="323" r:id="rId39"/>
    <p:sldId id="327" r:id="rId40"/>
    <p:sldId id="329" r:id="rId41"/>
    <p:sldId id="330" r:id="rId42"/>
    <p:sldId id="331" r:id="rId43"/>
    <p:sldId id="332" r:id="rId44"/>
    <p:sldId id="333" r:id="rId45"/>
    <p:sldId id="336" r:id="rId46"/>
    <p:sldId id="338" r:id="rId47"/>
    <p:sldId id="339" r:id="rId48"/>
    <p:sldId id="341" r:id="rId49"/>
    <p:sldId id="342" r:id="rId50"/>
    <p:sldId id="344" r:id="rId51"/>
    <p:sldId id="345" r:id="rId52"/>
    <p:sldId id="346" r:id="rId53"/>
    <p:sldId id="347" r:id="rId54"/>
    <p:sldId id="348" r:id="rId55"/>
    <p:sldId id="349" r:id="rId56"/>
    <p:sldId id="352" r:id="rId57"/>
    <p:sldId id="351" r:id="rId58"/>
  </p:sldIdLst>
  <p:sldSz cx="9144000" cy="5143500" type="screen16x9"/>
  <p:notesSz cx="6858000" cy="9144000"/>
  <p:embeddedFontLst>
    <p:embeddedFont>
      <p:font typeface="Arvo" panose="020B0604020202020204" charset="0"/>
      <p:regular r:id="rId60"/>
      <p:bold r:id="rId61"/>
      <p:italic r:id="rId62"/>
      <p:boldItalic r:id="rId63"/>
    </p:embeddedFont>
    <p:embeddedFont>
      <p:font typeface="Calibri" panose="020F0502020204030204" pitchFamily="34" charset="0"/>
      <p:regular r:id="rId64"/>
      <p:bold r:id="rId65"/>
      <p:italic r:id="rId66"/>
      <p:boldItalic r:id="rId67"/>
    </p:embeddedFont>
    <p:embeddedFont>
      <p:font typeface="Cambria Math" panose="02040503050406030204" pitchFamily="18" charset="0"/>
      <p:regular r:id="rId68"/>
    </p:embeddedFont>
    <p:embeddedFont>
      <p:font typeface="Roboto Condensed" panose="02000000000000000000" pitchFamily="2" charset="0"/>
      <p:regular r:id="rId69"/>
      <p:bold r:id="rId70"/>
      <p:italic r:id="rId71"/>
      <p:boldItalic r:id="rId72"/>
    </p:embeddedFont>
    <p:embeddedFont>
      <p:font typeface="Roboto Condensed Light" panose="02000000000000000000" pitchFamily="2" charset="0"/>
      <p:regular r:id="rId73"/>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27665BA-8202-44FC-AD62-C9F0E3EA811A}">
  <a:tblStyle styleId="{E27665BA-8202-44FC-AD62-C9F0E3EA811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15DE48A-E3B5-44D0-98CB-AE0B3FDC037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94660"/>
  </p:normalViewPr>
  <p:slideViewPr>
    <p:cSldViewPr snapToGrid="0">
      <p:cViewPr varScale="1">
        <p:scale>
          <a:sx n="98" d="100"/>
          <a:sy n="98" d="100"/>
        </p:scale>
        <p:origin x="105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4.fntdata"/><Relationship Id="rId68" Type="http://schemas.openxmlformats.org/officeDocument/2006/relationships/font" Target="fonts/font9.fntdata"/><Relationship Id="rId76"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7.fntdata"/><Relationship Id="rId74" Type="http://schemas.openxmlformats.org/officeDocument/2006/relationships/font" Target="fonts/font15.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3.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3785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6620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73040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1331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33439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78061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71826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54823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03626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debaa7b3a2_1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debaa7b3a2_1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14442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24945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9406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86649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98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7738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81241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15802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30125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1402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3301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99147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89277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76448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38927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07748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21724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6746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23994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458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09245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77350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94777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08252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13702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1111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11457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57155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57743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9002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73809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78844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21660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5599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0769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3848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2323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1" name="Google Shape;11;p2"/>
          <p:cNvGrpSpPr/>
          <p:nvPr/>
        </p:nvGrpSpPr>
        <p:grpSpPr>
          <a:xfrm>
            <a:off x="0" y="-7088"/>
            <a:ext cx="8661398" cy="5150588"/>
            <a:chOff x="0" y="-7088"/>
            <a:chExt cx="8661398" cy="5150588"/>
          </a:xfrm>
        </p:grpSpPr>
        <p:sp>
          <p:nvSpPr>
            <p:cNvPr id="12" name="Google Shape;12;p2"/>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4" name="Google Shape;14;p2"/>
          <p:cNvGrpSpPr/>
          <p:nvPr/>
        </p:nvGrpSpPr>
        <p:grpSpPr>
          <a:xfrm rot="10800000" flipH="1">
            <a:off x="1" y="1090763"/>
            <a:ext cx="8847502" cy="2961975"/>
            <a:chOff x="-8178042" y="-4493254"/>
            <a:chExt cx="19483598" cy="6522736"/>
          </a:xfrm>
        </p:grpSpPr>
        <p:sp>
          <p:nvSpPr>
            <p:cNvPr id="15" name="Google Shape;15;p2"/>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6" name="Google Shape;16;p2"/>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7" name="Google Shape;17;p2"/>
          <p:cNvGrpSpPr/>
          <p:nvPr/>
        </p:nvGrpSpPr>
        <p:grpSpPr>
          <a:xfrm>
            <a:off x="3677236" y="4278349"/>
            <a:ext cx="5480829" cy="432996"/>
            <a:chOff x="5582265" y="4646738"/>
            <a:chExt cx="5480829" cy="432996"/>
          </a:xfrm>
        </p:grpSpPr>
        <p:sp>
          <p:nvSpPr>
            <p:cNvPr id="18" name="Google Shape;18;p2"/>
            <p:cNvSpPr/>
            <p:nvPr/>
          </p:nvSpPr>
          <p:spPr>
            <a:xfrm rot="10800000">
              <a:off x="5582265"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80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710175"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 name="Google Shape;22;p2"/>
          <p:cNvSpPr txBox="1">
            <a:spLocks noGrp="1"/>
          </p:cNvSpPr>
          <p:nvPr>
            <p:ph type="ctrTitle"/>
          </p:nvPr>
        </p:nvSpPr>
        <p:spPr>
          <a:xfrm>
            <a:off x="685800" y="1090750"/>
            <a:ext cx="5367900" cy="2961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3"/>
        <p:cNvGrpSpPr/>
        <p:nvPr/>
      </p:nvGrpSpPr>
      <p:grpSpPr>
        <a:xfrm>
          <a:off x="0" y="0"/>
          <a:ext cx="0" cy="0"/>
          <a:chOff x="0" y="0"/>
          <a:chExt cx="0" cy="0"/>
        </a:xfrm>
      </p:grpSpPr>
      <p:sp>
        <p:nvSpPr>
          <p:cNvPr id="24" name="Google Shape;24;p3"/>
          <p:cNvSpPr/>
          <p:nvPr/>
        </p:nvSpPr>
        <p:spPr>
          <a:xfrm>
            <a:off x="5697214" y="2635519"/>
            <a:ext cx="889200" cy="296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25" name="Google Shape;25;p3"/>
          <p:cNvGrpSpPr/>
          <p:nvPr/>
        </p:nvGrpSpPr>
        <p:grpSpPr>
          <a:xfrm>
            <a:off x="0" y="-7088"/>
            <a:ext cx="8661398" cy="5150588"/>
            <a:chOff x="0" y="-7088"/>
            <a:chExt cx="8661398" cy="5150588"/>
          </a:xfrm>
        </p:grpSpPr>
        <p:sp>
          <p:nvSpPr>
            <p:cNvPr id="26" name="Google Shape;26;p3"/>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28" name="Google Shape;28;p3"/>
          <p:cNvGrpSpPr/>
          <p:nvPr/>
        </p:nvGrpSpPr>
        <p:grpSpPr>
          <a:xfrm rot="10800000" flipH="1">
            <a:off x="-2" y="2924826"/>
            <a:ext cx="6589087" cy="2027268"/>
            <a:chOff x="-9894852" y="-4493254"/>
            <a:chExt cx="21200407" cy="6522740"/>
          </a:xfrm>
        </p:grpSpPr>
        <p:sp>
          <p:nvSpPr>
            <p:cNvPr id="29" name="Google Shape;29;p3"/>
            <p:cNvSpPr/>
            <p:nvPr/>
          </p:nvSpPr>
          <p:spPr>
            <a:xfrm>
              <a:off x="-9894852" y="-4493114"/>
              <a:ext cx="146853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30" name="Google Shape;30;p3"/>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31" name="Google Shape;31;p3"/>
          <p:cNvGrpSpPr/>
          <p:nvPr/>
        </p:nvGrpSpPr>
        <p:grpSpPr>
          <a:xfrm>
            <a:off x="6946842" y="4472723"/>
            <a:ext cx="2202830" cy="670795"/>
            <a:chOff x="5575242" y="4472723"/>
            <a:chExt cx="2202830" cy="670795"/>
          </a:xfrm>
        </p:grpSpPr>
        <p:sp>
          <p:nvSpPr>
            <p:cNvPr id="32" name="Google Shape;32;p3"/>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3"/>
            <p:cNvGrpSpPr/>
            <p:nvPr/>
          </p:nvGrpSpPr>
          <p:grpSpPr>
            <a:xfrm flipH="1">
              <a:off x="5734850" y="4472723"/>
              <a:ext cx="2040837" cy="670795"/>
              <a:chOff x="1297954" y="330075"/>
              <a:chExt cx="5169293" cy="1699506"/>
            </a:xfrm>
          </p:grpSpPr>
          <p:sp>
            <p:nvSpPr>
              <p:cNvPr id="34" name="Google Shape;34;p3"/>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3"/>
            <p:cNvGrpSpPr/>
            <p:nvPr/>
          </p:nvGrpSpPr>
          <p:grpSpPr>
            <a:xfrm flipH="1">
              <a:off x="5578209" y="4646738"/>
              <a:ext cx="2199863" cy="304563"/>
              <a:chOff x="-5827153" y="330075"/>
              <a:chExt cx="12276019" cy="1699569"/>
            </a:xfrm>
          </p:grpSpPr>
          <p:sp>
            <p:nvSpPr>
              <p:cNvPr id="37" name="Google Shape;37;p3"/>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 name="Google Shape;39;p3"/>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0" name="Google Shape;40;p3"/>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5"/>
              </a:buClr>
              <a:buSzPts val="2000"/>
              <a:buNone/>
              <a:defRPr sz="2000">
                <a:solidFill>
                  <a:schemeClr val="accent5"/>
                </a:solidFill>
              </a:defRPr>
            </a:lvl1pPr>
            <a:lvl2pPr lvl="1" rtl="0">
              <a:spcBef>
                <a:spcPts val="1000"/>
              </a:spcBef>
              <a:spcAft>
                <a:spcPts val="0"/>
              </a:spcAft>
              <a:buClr>
                <a:schemeClr val="accent5"/>
              </a:buClr>
              <a:buSzPts val="2000"/>
              <a:buNone/>
              <a:defRPr sz="2000">
                <a:solidFill>
                  <a:schemeClr val="accent5"/>
                </a:solidFill>
              </a:defRPr>
            </a:lvl2pPr>
            <a:lvl3pPr lvl="2" rtl="0">
              <a:spcBef>
                <a:spcPts val="1000"/>
              </a:spcBef>
              <a:spcAft>
                <a:spcPts val="0"/>
              </a:spcAft>
              <a:buClr>
                <a:schemeClr val="accent5"/>
              </a:buClr>
              <a:buSzPts val="2000"/>
              <a:buNone/>
              <a:defRPr sz="2000">
                <a:solidFill>
                  <a:schemeClr val="accent5"/>
                </a:solidFill>
              </a:defRPr>
            </a:lvl3pPr>
            <a:lvl4pPr lvl="3" rtl="0">
              <a:spcBef>
                <a:spcPts val="1000"/>
              </a:spcBef>
              <a:spcAft>
                <a:spcPts val="0"/>
              </a:spcAft>
              <a:buClr>
                <a:schemeClr val="accent5"/>
              </a:buClr>
              <a:buSzPts val="2000"/>
              <a:buNone/>
              <a:defRPr sz="2000">
                <a:solidFill>
                  <a:schemeClr val="accent5"/>
                </a:solidFill>
              </a:defRPr>
            </a:lvl4pPr>
            <a:lvl5pPr lvl="4" rtl="0">
              <a:spcBef>
                <a:spcPts val="1000"/>
              </a:spcBef>
              <a:spcAft>
                <a:spcPts val="0"/>
              </a:spcAft>
              <a:buClr>
                <a:schemeClr val="accent5"/>
              </a:buClr>
              <a:buSzPts val="2000"/>
              <a:buNone/>
              <a:defRPr sz="2000">
                <a:solidFill>
                  <a:schemeClr val="accent5"/>
                </a:solidFill>
              </a:defRPr>
            </a:lvl5pPr>
            <a:lvl6pPr lvl="5" rtl="0">
              <a:spcBef>
                <a:spcPts val="1000"/>
              </a:spcBef>
              <a:spcAft>
                <a:spcPts val="0"/>
              </a:spcAft>
              <a:buClr>
                <a:schemeClr val="accent5"/>
              </a:buClr>
              <a:buSzPts val="2000"/>
              <a:buNone/>
              <a:defRPr sz="2000">
                <a:solidFill>
                  <a:schemeClr val="accent5"/>
                </a:solidFill>
              </a:defRPr>
            </a:lvl6pPr>
            <a:lvl7pPr lvl="6" rtl="0">
              <a:spcBef>
                <a:spcPts val="1000"/>
              </a:spcBef>
              <a:spcAft>
                <a:spcPts val="0"/>
              </a:spcAft>
              <a:buClr>
                <a:schemeClr val="accent5"/>
              </a:buClr>
              <a:buSzPts val="2000"/>
              <a:buNone/>
              <a:defRPr sz="2000">
                <a:solidFill>
                  <a:schemeClr val="accent5"/>
                </a:solidFill>
              </a:defRPr>
            </a:lvl7pPr>
            <a:lvl8pPr lvl="7" rtl="0">
              <a:spcBef>
                <a:spcPts val="1000"/>
              </a:spcBef>
              <a:spcAft>
                <a:spcPts val="0"/>
              </a:spcAft>
              <a:buClr>
                <a:schemeClr val="accent5"/>
              </a:buClr>
              <a:buSzPts val="2000"/>
              <a:buNone/>
              <a:defRPr sz="2000">
                <a:solidFill>
                  <a:schemeClr val="accent5"/>
                </a:solidFill>
              </a:defRPr>
            </a:lvl8pPr>
            <a:lvl9pPr lvl="8" rtl="0">
              <a:spcBef>
                <a:spcPts val="1000"/>
              </a:spcBef>
              <a:spcAft>
                <a:spcPts val="1000"/>
              </a:spcAft>
              <a:buClr>
                <a:schemeClr val="accent5"/>
              </a:buClr>
              <a:buSzPts val="2000"/>
              <a:buNone/>
              <a:defRPr sz="2000">
                <a:solidFill>
                  <a:schemeClr val="accent5"/>
                </a:solidFill>
              </a:defRPr>
            </a:lvl9pPr>
          </a:lstStyle>
          <a:p>
            <a:endParaRPr/>
          </a:p>
        </p:txBody>
      </p:sp>
      <p:sp>
        <p:nvSpPr>
          <p:cNvPr id="41" name="Google Shape;41;p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1"/>
        <p:cNvGrpSpPr/>
        <p:nvPr/>
      </p:nvGrpSpPr>
      <p:grpSpPr>
        <a:xfrm>
          <a:off x="0" y="0"/>
          <a:ext cx="0" cy="0"/>
          <a:chOff x="0" y="0"/>
          <a:chExt cx="0" cy="0"/>
        </a:xfrm>
      </p:grpSpPr>
      <p:grpSp>
        <p:nvGrpSpPr>
          <p:cNvPr id="62" name="Google Shape;62;p5"/>
          <p:cNvGrpSpPr/>
          <p:nvPr/>
        </p:nvGrpSpPr>
        <p:grpSpPr>
          <a:xfrm>
            <a:off x="6946842" y="4472723"/>
            <a:ext cx="2202830" cy="670795"/>
            <a:chOff x="5575242" y="4472723"/>
            <a:chExt cx="2202830" cy="670795"/>
          </a:xfrm>
        </p:grpSpPr>
        <p:sp>
          <p:nvSpPr>
            <p:cNvPr id="63" name="Google Shape;63;p5"/>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5"/>
            <p:cNvGrpSpPr/>
            <p:nvPr/>
          </p:nvGrpSpPr>
          <p:grpSpPr>
            <a:xfrm flipH="1">
              <a:off x="5734850" y="4472723"/>
              <a:ext cx="2040837" cy="670795"/>
              <a:chOff x="1297954" y="330075"/>
              <a:chExt cx="5169293" cy="1699506"/>
            </a:xfrm>
          </p:grpSpPr>
          <p:sp>
            <p:nvSpPr>
              <p:cNvPr id="65" name="Google Shape;65;p5"/>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5"/>
            <p:cNvGrpSpPr/>
            <p:nvPr/>
          </p:nvGrpSpPr>
          <p:grpSpPr>
            <a:xfrm flipH="1">
              <a:off x="5578209" y="4646738"/>
              <a:ext cx="2199863" cy="304563"/>
              <a:chOff x="-5827153" y="330075"/>
              <a:chExt cx="12276019" cy="1699569"/>
            </a:xfrm>
          </p:grpSpPr>
          <p:sp>
            <p:nvSpPr>
              <p:cNvPr id="68" name="Google Shape;68;p5"/>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 name="Google Shape;70;p5"/>
          <p:cNvGrpSpPr/>
          <p:nvPr/>
        </p:nvGrpSpPr>
        <p:grpSpPr>
          <a:xfrm>
            <a:off x="-4" y="40"/>
            <a:ext cx="7072430" cy="1327315"/>
            <a:chOff x="-4" y="40"/>
            <a:chExt cx="7072430" cy="1327315"/>
          </a:xfrm>
        </p:grpSpPr>
        <p:sp>
          <p:nvSpPr>
            <p:cNvPr id="71" name="Google Shape;71;p5"/>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72" name="Google Shape;72;p5"/>
            <p:cNvGrpSpPr/>
            <p:nvPr/>
          </p:nvGrpSpPr>
          <p:grpSpPr>
            <a:xfrm rot="10800000" flipH="1">
              <a:off x="3" y="40"/>
              <a:ext cx="6756168" cy="1327315"/>
              <a:chOff x="-2168138" y="330075"/>
              <a:chExt cx="8650663" cy="1699506"/>
            </a:xfrm>
          </p:grpSpPr>
          <p:sp>
            <p:nvSpPr>
              <p:cNvPr id="73" name="Google Shape;73;p5"/>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74" name="Google Shape;74;p5"/>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75" name="Google Shape;75;p5"/>
            <p:cNvGrpSpPr/>
            <p:nvPr/>
          </p:nvGrpSpPr>
          <p:grpSpPr>
            <a:xfrm rot="10800000" flipH="1">
              <a:off x="-4" y="381007"/>
              <a:ext cx="7072430" cy="771744"/>
              <a:chOff x="-9092084" y="330075"/>
              <a:chExt cx="15574609" cy="1699501"/>
            </a:xfrm>
          </p:grpSpPr>
          <p:sp>
            <p:nvSpPr>
              <p:cNvPr id="76" name="Google Shape;76;p5"/>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77" name="Google Shape;77;p5"/>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sp>
        <p:nvSpPr>
          <p:cNvPr id="78" name="Google Shape;78;p5"/>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79" name="Google Shape;79;p5"/>
          <p:cNvSpPr txBox="1">
            <a:spLocks noGrp="1"/>
          </p:cNvSpPr>
          <p:nvPr>
            <p:ph type="body" idx="1"/>
          </p:nvPr>
        </p:nvSpPr>
        <p:spPr>
          <a:xfrm>
            <a:off x="814275" y="1327350"/>
            <a:ext cx="6132600" cy="3145500"/>
          </a:xfrm>
          <a:prstGeom prst="rect">
            <a:avLst/>
          </a:prstGeom>
        </p:spPr>
        <p:txBody>
          <a:bodyPr spcFirstLastPara="1" wrap="square" lIns="91425" tIns="91425" rIns="91425" bIns="91425" anchor="ctr" anchorCtr="0">
            <a:noAutofit/>
          </a:bodyPr>
          <a:lstStyle>
            <a:lvl1pPr marL="457200" lvl="0" indent="-381000">
              <a:spcBef>
                <a:spcPts val="600"/>
              </a:spcBef>
              <a:spcAft>
                <a:spcPts val="0"/>
              </a:spcAft>
              <a:buSzPts val="2400"/>
              <a:buChar char="▰"/>
              <a:defRPr/>
            </a:lvl1pPr>
            <a:lvl2pPr marL="914400" lvl="1" indent="-381000">
              <a:spcBef>
                <a:spcPts val="1000"/>
              </a:spcBef>
              <a:spcAft>
                <a:spcPts val="0"/>
              </a:spcAft>
              <a:buSzPts val="2400"/>
              <a:buChar char="▻"/>
              <a:defRPr/>
            </a:lvl2pPr>
            <a:lvl3pPr marL="1371600" lvl="2" indent="-381000">
              <a:spcBef>
                <a:spcPts val="1000"/>
              </a:spcBef>
              <a:spcAft>
                <a:spcPts val="0"/>
              </a:spcAft>
              <a:buSzPts val="2400"/>
              <a:buChar char="▻"/>
              <a:defRPr/>
            </a:lvl3pPr>
            <a:lvl4pPr marL="1828800" lvl="3" indent="-381000">
              <a:spcBef>
                <a:spcPts val="1000"/>
              </a:spcBef>
              <a:spcAft>
                <a:spcPts val="0"/>
              </a:spcAft>
              <a:buSzPts val="2400"/>
              <a:buChar char="▻"/>
              <a:defRPr/>
            </a:lvl4pPr>
            <a:lvl5pPr marL="2286000" lvl="4" indent="-381000">
              <a:spcBef>
                <a:spcPts val="1000"/>
              </a:spcBef>
              <a:spcAft>
                <a:spcPts val="0"/>
              </a:spcAft>
              <a:buSzPts val="2400"/>
              <a:buChar char="▻"/>
              <a:defRPr/>
            </a:lvl5pPr>
            <a:lvl6pPr marL="2743200" lvl="5" indent="-381000">
              <a:spcBef>
                <a:spcPts val="1000"/>
              </a:spcBef>
              <a:spcAft>
                <a:spcPts val="0"/>
              </a:spcAft>
              <a:buSzPts val="2400"/>
              <a:buChar char="▻"/>
              <a:defRPr/>
            </a:lvl6pPr>
            <a:lvl7pPr marL="3200400" lvl="6" indent="-381000">
              <a:spcBef>
                <a:spcPts val="1000"/>
              </a:spcBef>
              <a:spcAft>
                <a:spcPts val="0"/>
              </a:spcAft>
              <a:buSzPts val="2400"/>
              <a:buChar char="▻"/>
              <a:defRPr/>
            </a:lvl7pPr>
            <a:lvl8pPr marL="3657600" lvl="7" indent="-381000">
              <a:spcBef>
                <a:spcPts val="1000"/>
              </a:spcBef>
              <a:spcAft>
                <a:spcPts val="0"/>
              </a:spcAft>
              <a:buSzPts val="2400"/>
              <a:buChar char="▻"/>
              <a:defRPr/>
            </a:lvl8pPr>
            <a:lvl9pPr marL="4114800" lvl="8" indent="-381000">
              <a:spcBef>
                <a:spcPts val="1000"/>
              </a:spcBef>
              <a:spcAft>
                <a:spcPts val="1000"/>
              </a:spcAft>
              <a:buSzPts val="2400"/>
              <a:buChar char="▻"/>
              <a:defRPr/>
            </a:lvl9pPr>
          </a:lstStyle>
          <a:p>
            <a:endParaRPr/>
          </a:p>
        </p:txBody>
      </p:sp>
      <p:sp>
        <p:nvSpPr>
          <p:cNvPr id="80" name="Google Shape;80;p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1"/>
        <p:cNvGrpSpPr/>
        <p:nvPr/>
      </p:nvGrpSpPr>
      <p:grpSpPr>
        <a:xfrm>
          <a:off x="0" y="0"/>
          <a:ext cx="0" cy="0"/>
          <a:chOff x="0" y="0"/>
          <a:chExt cx="0" cy="0"/>
        </a:xfrm>
      </p:grpSpPr>
      <p:grpSp>
        <p:nvGrpSpPr>
          <p:cNvPr id="82" name="Google Shape;82;p6"/>
          <p:cNvGrpSpPr/>
          <p:nvPr/>
        </p:nvGrpSpPr>
        <p:grpSpPr>
          <a:xfrm>
            <a:off x="-4" y="40"/>
            <a:ext cx="7072430" cy="1327315"/>
            <a:chOff x="-4" y="40"/>
            <a:chExt cx="7072430" cy="1327315"/>
          </a:xfrm>
        </p:grpSpPr>
        <p:sp>
          <p:nvSpPr>
            <p:cNvPr id="83" name="Google Shape;83;p6"/>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84" name="Google Shape;84;p6"/>
            <p:cNvGrpSpPr/>
            <p:nvPr/>
          </p:nvGrpSpPr>
          <p:grpSpPr>
            <a:xfrm rot="10800000" flipH="1">
              <a:off x="3" y="40"/>
              <a:ext cx="6756168" cy="1327315"/>
              <a:chOff x="-2168138" y="330075"/>
              <a:chExt cx="8650663" cy="1699506"/>
            </a:xfrm>
          </p:grpSpPr>
          <p:sp>
            <p:nvSpPr>
              <p:cNvPr id="85" name="Google Shape;85;p6"/>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86" name="Google Shape;86;p6"/>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87" name="Google Shape;87;p6"/>
            <p:cNvGrpSpPr/>
            <p:nvPr/>
          </p:nvGrpSpPr>
          <p:grpSpPr>
            <a:xfrm rot="10800000" flipH="1">
              <a:off x="-4" y="381007"/>
              <a:ext cx="7072430" cy="771744"/>
              <a:chOff x="-9092084" y="330075"/>
              <a:chExt cx="15574609" cy="1699501"/>
            </a:xfrm>
          </p:grpSpPr>
          <p:sp>
            <p:nvSpPr>
              <p:cNvPr id="88" name="Google Shape;88;p6"/>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89" name="Google Shape;89;p6"/>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90" name="Google Shape;90;p6"/>
          <p:cNvGrpSpPr/>
          <p:nvPr/>
        </p:nvGrpSpPr>
        <p:grpSpPr>
          <a:xfrm>
            <a:off x="6946842" y="4472723"/>
            <a:ext cx="2202830" cy="670795"/>
            <a:chOff x="5575242" y="4472723"/>
            <a:chExt cx="2202830" cy="670795"/>
          </a:xfrm>
        </p:grpSpPr>
        <p:sp>
          <p:nvSpPr>
            <p:cNvPr id="91" name="Google Shape;91;p6"/>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6"/>
            <p:cNvGrpSpPr/>
            <p:nvPr/>
          </p:nvGrpSpPr>
          <p:grpSpPr>
            <a:xfrm flipH="1">
              <a:off x="5734850" y="4472723"/>
              <a:ext cx="2040837" cy="670795"/>
              <a:chOff x="1297954" y="330075"/>
              <a:chExt cx="5169293" cy="1699506"/>
            </a:xfrm>
          </p:grpSpPr>
          <p:sp>
            <p:nvSpPr>
              <p:cNvPr id="93" name="Google Shape;93;p6"/>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6"/>
            <p:cNvGrpSpPr/>
            <p:nvPr/>
          </p:nvGrpSpPr>
          <p:grpSpPr>
            <a:xfrm flipH="1">
              <a:off x="5578209" y="4646738"/>
              <a:ext cx="2199863" cy="304563"/>
              <a:chOff x="-5827153" y="330075"/>
              <a:chExt cx="12276019" cy="1699569"/>
            </a:xfrm>
          </p:grpSpPr>
          <p:sp>
            <p:nvSpPr>
              <p:cNvPr id="96" name="Google Shape;96;p6"/>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8" name="Google Shape;98;p6"/>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99" name="Google Shape;99;p6"/>
          <p:cNvSpPr txBox="1">
            <a:spLocks noGrp="1"/>
          </p:cNvSpPr>
          <p:nvPr>
            <p:ph type="body" idx="1"/>
          </p:nvPr>
        </p:nvSpPr>
        <p:spPr>
          <a:xfrm>
            <a:off x="814275" y="1537988"/>
            <a:ext cx="3378300" cy="2724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00" name="Google Shape;100;p6"/>
          <p:cNvSpPr txBox="1">
            <a:spLocks noGrp="1"/>
          </p:cNvSpPr>
          <p:nvPr>
            <p:ph type="body" idx="2"/>
          </p:nvPr>
        </p:nvSpPr>
        <p:spPr>
          <a:xfrm>
            <a:off x="4396123" y="1537988"/>
            <a:ext cx="3378300" cy="2724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01" name="Google Shape;101;p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02"/>
        <p:cNvGrpSpPr/>
        <p:nvPr/>
      </p:nvGrpSpPr>
      <p:grpSpPr>
        <a:xfrm>
          <a:off x="0" y="0"/>
          <a:ext cx="0" cy="0"/>
          <a:chOff x="0" y="0"/>
          <a:chExt cx="0" cy="0"/>
        </a:xfrm>
      </p:grpSpPr>
      <p:grpSp>
        <p:nvGrpSpPr>
          <p:cNvPr id="103" name="Google Shape;103;p7"/>
          <p:cNvGrpSpPr/>
          <p:nvPr/>
        </p:nvGrpSpPr>
        <p:grpSpPr>
          <a:xfrm>
            <a:off x="-4" y="40"/>
            <a:ext cx="7072430" cy="1327315"/>
            <a:chOff x="-4" y="40"/>
            <a:chExt cx="7072430" cy="1327315"/>
          </a:xfrm>
        </p:grpSpPr>
        <p:sp>
          <p:nvSpPr>
            <p:cNvPr id="104" name="Google Shape;104;p7"/>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05" name="Google Shape;105;p7"/>
            <p:cNvGrpSpPr/>
            <p:nvPr/>
          </p:nvGrpSpPr>
          <p:grpSpPr>
            <a:xfrm rot="10800000" flipH="1">
              <a:off x="3" y="40"/>
              <a:ext cx="6756168" cy="1327315"/>
              <a:chOff x="-2168138" y="330075"/>
              <a:chExt cx="8650663" cy="1699506"/>
            </a:xfrm>
          </p:grpSpPr>
          <p:sp>
            <p:nvSpPr>
              <p:cNvPr id="106" name="Google Shape;106;p7"/>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07" name="Google Shape;107;p7"/>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08" name="Google Shape;108;p7"/>
            <p:cNvGrpSpPr/>
            <p:nvPr/>
          </p:nvGrpSpPr>
          <p:grpSpPr>
            <a:xfrm rot="10800000" flipH="1">
              <a:off x="-4" y="381007"/>
              <a:ext cx="7072430" cy="771744"/>
              <a:chOff x="-9092084" y="330075"/>
              <a:chExt cx="15574609" cy="1699501"/>
            </a:xfrm>
          </p:grpSpPr>
          <p:sp>
            <p:nvSpPr>
              <p:cNvPr id="109" name="Google Shape;109;p7"/>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10" name="Google Shape;110;p7"/>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111" name="Google Shape;111;p7"/>
          <p:cNvGrpSpPr/>
          <p:nvPr/>
        </p:nvGrpSpPr>
        <p:grpSpPr>
          <a:xfrm>
            <a:off x="6946842" y="4472723"/>
            <a:ext cx="2202830" cy="670795"/>
            <a:chOff x="5575242" y="4472723"/>
            <a:chExt cx="2202830" cy="670795"/>
          </a:xfrm>
        </p:grpSpPr>
        <p:sp>
          <p:nvSpPr>
            <p:cNvPr id="112" name="Google Shape;112;p7"/>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7"/>
            <p:cNvGrpSpPr/>
            <p:nvPr/>
          </p:nvGrpSpPr>
          <p:grpSpPr>
            <a:xfrm flipH="1">
              <a:off x="5734850" y="4472723"/>
              <a:ext cx="2040837" cy="670795"/>
              <a:chOff x="1297954" y="330075"/>
              <a:chExt cx="5169293" cy="1699506"/>
            </a:xfrm>
          </p:grpSpPr>
          <p:sp>
            <p:nvSpPr>
              <p:cNvPr id="114" name="Google Shape;114;p7"/>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7"/>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7"/>
            <p:cNvGrpSpPr/>
            <p:nvPr/>
          </p:nvGrpSpPr>
          <p:grpSpPr>
            <a:xfrm flipH="1">
              <a:off x="5578209" y="4646738"/>
              <a:ext cx="2199863" cy="304563"/>
              <a:chOff x="-5827153" y="330075"/>
              <a:chExt cx="12276019" cy="1699569"/>
            </a:xfrm>
          </p:grpSpPr>
          <p:sp>
            <p:nvSpPr>
              <p:cNvPr id="117" name="Google Shape;117;p7"/>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9" name="Google Shape;119;p7"/>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120" name="Google Shape;120;p7"/>
          <p:cNvSpPr txBox="1">
            <a:spLocks noGrp="1"/>
          </p:cNvSpPr>
          <p:nvPr>
            <p:ph type="body" idx="1"/>
          </p:nvPr>
        </p:nvSpPr>
        <p:spPr>
          <a:xfrm>
            <a:off x="870450"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121" name="Google Shape;121;p7"/>
          <p:cNvSpPr txBox="1">
            <a:spLocks noGrp="1"/>
          </p:cNvSpPr>
          <p:nvPr>
            <p:ph type="body" idx="2"/>
          </p:nvPr>
        </p:nvSpPr>
        <p:spPr>
          <a:xfrm>
            <a:off x="3233637"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122" name="Google Shape;122;p7"/>
          <p:cNvSpPr txBox="1">
            <a:spLocks noGrp="1"/>
          </p:cNvSpPr>
          <p:nvPr>
            <p:ph type="body" idx="3"/>
          </p:nvPr>
        </p:nvSpPr>
        <p:spPr>
          <a:xfrm>
            <a:off x="5540650"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123" name="Google Shape;123;p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4"/>
        <p:cNvGrpSpPr/>
        <p:nvPr/>
      </p:nvGrpSpPr>
      <p:grpSpPr>
        <a:xfrm>
          <a:off x="0" y="0"/>
          <a:ext cx="0" cy="0"/>
          <a:chOff x="0" y="0"/>
          <a:chExt cx="0" cy="0"/>
        </a:xfrm>
      </p:grpSpPr>
      <p:grpSp>
        <p:nvGrpSpPr>
          <p:cNvPr id="125" name="Google Shape;125;p8"/>
          <p:cNvGrpSpPr/>
          <p:nvPr/>
        </p:nvGrpSpPr>
        <p:grpSpPr>
          <a:xfrm>
            <a:off x="-4" y="40"/>
            <a:ext cx="7072430" cy="1327315"/>
            <a:chOff x="-4" y="40"/>
            <a:chExt cx="7072430" cy="1327315"/>
          </a:xfrm>
        </p:grpSpPr>
        <p:sp>
          <p:nvSpPr>
            <p:cNvPr id="126" name="Google Shape;126;p8"/>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27" name="Google Shape;127;p8"/>
            <p:cNvGrpSpPr/>
            <p:nvPr/>
          </p:nvGrpSpPr>
          <p:grpSpPr>
            <a:xfrm rot="10800000" flipH="1">
              <a:off x="3" y="40"/>
              <a:ext cx="6756168" cy="1327315"/>
              <a:chOff x="-2168138" y="330075"/>
              <a:chExt cx="8650663" cy="1699506"/>
            </a:xfrm>
          </p:grpSpPr>
          <p:sp>
            <p:nvSpPr>
              <p:cNvPr id="128" name="Google Shape;128;p8"/>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29" name="Google Shape;129;p8"/>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30" name="Google Shape;130;p8"/>
            <p:cNvGrpSpPr/>
            <p:nvPr/>
          </p:nvGrpSpPr>
          <p:grpSpPr>
            <a:xfrm rot="10800000" flipH="1">
              <a:off x="-4" y="381007"/>
              <a:ext cx="7072430" cy="771744"/>
              <a:chOff x="-9092084" y="330075"/>
              <a:chExt cx="15574609" cy="1699501"/>
            </a:xfrm>
          </p:grpSpPr>
          <p:sp>
            <p:nvSpPr>
              <p:cNvPr id="131" name="Google Shape;131;p8"/>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32" name="Google Shape;132;p8"/>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133" name="Google Shape;133;p8"/>
          <p:cNvGrpSpPr/>
          <p:nvPr/>
        </p:nvGrpSpPr>
        <p:grpSpPr>
          <a:xfrm>
            <a:off x="6946842" y="4472723"/>
            <a:ext cx="2202830" cy="670795"/>
            <a:chOff x="5575242" y="4472723"/>
            <a:chExt cx="2202830" cy="670795"/>
          </a:xfrm>
        </p:grpSpPr>
        <p:sp>
          <p:nvSpPr>
            <p:cNvPr id="134" name="Google Shape;134;p8"/>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 name="Google Shape;135;p8"/>
            <p:cNvGrpSpPr/>
            <p:nvPr/>
          </p:nvGrpSpPr>
          <p:grpSpPr>
            <a:xfrm flipH="1">
              <a:off x="5734850" y="4472723"/>
              <a:ext cx="2040837" cy="670795"/>
              <a:chOff x="1297954" y="330075"/>
              <a:chExt cx="5169293" cy="1699506"/>
            </a:xfrm>
          </p:grpSpPr>
          <p:sp>
            <p:nvSpPr>
              <p:cNvPr id="136" name="Google Shape;136;p8"/>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8"/>
            <p:cNvGrpSpPr/>
            <p:nvPr/>
          </p:nvGrpSpPr>
          <p:grpSpPr>
            <a:xfrm flipH="1">
              <a:off x="5578209" y="4646738"/>
              <a:ext cx="2199863" cy="304563"/>
              <a:chOff x="-5827153" y="330075"/>
              <a:chExt cx="12276019" cy="1699569"/>
            </a:xfrm>
          </p:grpSpPr>
          <p:sp>
            <p:nvSpPr>
              <p:cNvPr id="139" name="Google Shape;139;p8"/>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 name="Google Shape;141;p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42" name="Google Shape;142;p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3"/>
        <p:cNvGrpSpPr/>
        <p:nvPr/>
      </p:nvGrpSpPr>
      <p:grpSpPr>
        <a:xfrm>
          <a:off x="0" y="0"/>
          <a:ext cx="0" cy="0"/>
          <a:chOff x="0" y="0"/>
          <a:chExt cx="0" cy="0"/>
        </a:xfrm>
      </p:grpSpPr>
      <p:grpSp>
        <p:nvGrpSpPr>
          <p:cNvPr id="144" name="Google Shape;144;p9"/>
          <p:cNvGrpSpPr/>
          <p:nvPr/>
        </p:nvGrpSpPr>
        <p:grpSpPr>
          <a:xfrm>
            <a:off x="2466138" y="4472723"/>
            <a:ext cx="6686825" cy="670795"/>
            <a:chOff x="5589288" y="4472723"/>
            <a:chExt cx="6686825" cy="670795"/>
          </a:xfrm>
        </p:grpSpPr>
        <p:sp>
          <p:nvSpPr>
            <p:cNvPr id="145" name="Google Shape;145;p9"/>
            <p:cNvSpPr/>
            <p:nvPr/>
          </p:nvSpPr>
          <p:spPr>
            <a:xfrm rot="10800000">
              <a:off x="5589288"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146;p9"/>
            <p:cNvGrpSpPr/>
            <p:nvPr/>
          </p:nvGrpSpPr>
          <p:grpSpPr>
            <a:xfrm flipH="1">
              <a:off x="5748896" y="4472723"/>
              <a:ext cx="6527217" cy="670795"/>
              <a:chOff x="-10101302" y="330075"/>
              <a:chExt cx="16532971" cy="1699506"/>
            </a:xfrm>
          </p:grpSpPr>
          <p:sp>
            <p:nvSpPr>
              <p:cNvPr id="147" name="Google Shape;147;p9"/>
              <p:cNvSpPr/>
              <p:nvPr/>
            </p:nvSpPr>
            <p:spPr>
              <a:xfrm>
                <a:off x="-10101302" y="330081"/>
                <a:ext cx="148464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9"/>
              <p:cNvSpPr/>
              <p:nvPr/>
            </p:nvSpPr>
            <p:spPr>
              <a:xfrm>
                <a:off x="4732169"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9"/>
            <p:cNvGrpSpPr/>
            <p:nvPr/>
          </p:nvGrpSpPr>
          <p:grpSpPr>
            <a:xfrm flipH="1">
              <a:off x="5592255" y="4646738"/>
              <a:ext cx="6682918" cy="304563"/>
              <a:chOff x="-30922586" y="330075"/>
              <a:chExt cx="37293070" cy="1699569"/>
            </a:xfrm>
          </p:grpSpPr>
          <p:sp>
            <p:nvSpPr>
              <p:cNvPr id="150" name="Google Shape;150;p9"/>
              <p:cNvSpPr/>
              <p:nvPr/>
            </p:nvSpPr>
            <p:spPr>
              <a:xfrm>
                <a:off x="-30922586" y="330144"/>
                <a:ext cx="355881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a:off x="4670984"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2" name="Google Shape;152;p9"/>
          <p:cNvSpPr txBox="1">
            <a:spLocks noGrp="1"/>
          </p:cNvSpPr>
          <p:nvPr>
            <p:ph type="body" idx="1"/>
          </p:nvPr>
        </p:nvSpPr>
        <p:spPr>
          <a:xfrm>
            <a:off x="2682800" y="4636500"/>
            <a:ext cx="6004200" cy="3156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300"/>
              <a:buNone/>
              <a:defRPr sz="1300"/>
            </a:lvl1pPr>
          </a:lstStyle>
          <a:p>
            <a:endParaRPr/>
          </a:p>
        </p:txBody>
      </p:sp>
      <p:sp>
        <p:nvSpPr>
          <p:cNvPr id="153" name="Google Shape;153;p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54" name="Google Shape;154;p9"/>
          <p:cNvGrpSpPr/>
          <p:nvPr/>
        </p:nvGrpSpPr>
        <p:grpSpPr>
          <a:xfrm rot="10800000">
            <a:off x="-8" y="-2"/>
            <a:ext cx="2202830" cy="670795"/>
            <a:chOff x="5575242" y="4472723"/>
            <a:chExt cx="2202830" cy="670795"/>
          </a:xfrm>
        </p:grpSpPr>
        <p:sp>
          <p:nvSpPr>
            <p:cNvPr id="155" name="Google Shape;155;p9"/>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 name="Google Shape;156;p9"/>
            <p:cNvGrpSpPr/>
            <p:nvPr/>
          </p:nvGrpSpPr>
          <p:grpSpPr>
            <a:xfrm flipH="1">
              <a:off x="5734850" y="4472723"/>
              <a:ext cx="2040837" cy="670795"/>
              <a:chOff x="1297954" y="330075"/>
              <a:chExt cx="5169293" cy="1699506"/>
            </a:xfrm>
          </p:grpSpPr>
          <p:sp>
            <p:nvSpPr>
              <p:cNvPr id="157" name="Google Shape;157;p9"/>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9"/>
            <p:cNvGrpSpPr/>
            <p:nvPr/>
          </p:nvGrpSpPr>
          <p:grpSpPr>
            <a:xfrm flipH="1">
              <a:off x="5578209" y="4646738"/>
              <a:ext cx="2199863" cy="304563"/>
              <a:chOff x="-5827153" y="330075"/>
              <a:chExt cx="12276019" cy="1699569"/>
            </a:xfrm>
          </p:grpSpPr>
          <p:sp>
            <p:nvSpPr>
              <p:cNvPr id="160" name="Google Shape;160;p9"/>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2"/>
        <p:cNvGrpSpPr/>
        <p:nvPr/>
      </p:nvGrpSpPr>
      <p:grpSpPr>
        <a:xfrm>
          <a:off x="0" y="0"/>
          <a:ext cx="0" cy="0"/>
          <a:chOff x="0" y="0"/>
          <a:chExt cx="0" cy="0"/>
        </a:xfrm>
      </p:grpSpPr>
      <p:grpSp>
        <p:nvGrpSpPr>
          <p:cNvPr id="163" name="Google Shape;163;p10"/>
          <p:cNvGrpSpPr/>
          <p:nvPr/>
        </p:nvGrpSpPr>
        <p:grpSpPr>
          <a:xfrm rot="10800000">
            <a:off x="-8" y="-2"/>
            <a:ext cx="2202830" cy="670795"/>
            <a:chOff x="5575242" y="4472723"/>
            <a:chExt cx="2202830" cy="670795"/>
          </a:xfrm>
        </p:grpSpPr>
        <p:sp>
          <p:nvSpPr>
            <p:cNvPr id="164" name="Google Shape;164;p10"/>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 name="Google Shape;165;p10"/>
            <p:cNvGrpSpPr/>
            <p:nvPr/>
          </p:nvGrpSpPr>
          <p:grpSpPr>
            <a:xfrm flipH="1">
              <a:off x="5734850" y="4472723"/>
              <a:ext cx="2040837" cy="670795"/>
              <a:chOff x="1297954" y="330075"/>
              <a:chExt cx="5169293" cy="1699506"/>
            </a:xfrm>
          </p:grpSpPr>
          <p:sp>
            <p:nvSpPr>
              <p:cNvPr id="166" name="Google Shape;166;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10"/>
            <p:cNvGrpSpPr/>
            <p:nvPr/>
          </p:nvGrpSpPr>
          <p:grpSpPr>
            <a:xfrm flipH="1">
              <a:off x="5578209" y="4646738"/>
              <a:ext cx="2199863" cy="304563"/>
              <a:chOff x="-5827153" y="330075"/>
              <a:chExt cx="12276019" cy="1699569"/>
            </a:xfrm>
          </p:grpSpPr>
          <p:sp>
            <p:nvSpPr>
              <p:cNvPr id="169" name="Google Shape;169;p10"/>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0"/>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 name="Google Shape;171;p10"/>
          <p:cNvGrpSpPr/>
          <p:nvPr/>
        </p:nvGrpSpPr>
        <p:grpSpPr>
          <a:xfrm>
            <a:off x="6946842" y="4472723"/>
            <a:ext cx="2202830" cy="670795"/>
            <a:chOff x="5575242" y="4472723"/>
            <a:chExt cx="2202830" cy="670795"/>
          </a:xfrm>
        </p:grpSpPr>
        <p:sp>
          <p:nvSpPr>
            <p:cNvPr id="172" name="Google Shape;172;p10"/>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173;p10"/>
            <p:cNvGrpSpPr/>
            <p:nvPr/>
          </p:nvGrpSpPr>
          <p:grpSpPr>
            <a:xfrm flipH="1">
              <a:off x="5734850" y="4472723"/>
              <a:ext cx="2040837" cy="670795"/>
              <a:chOff x="1297954" y="330075"/>
              <a:chExt cx="5169293" cy="1699506"/>
            </a:xfrm>
          </p:grpSpPr>
          <p:sp>
            <p:nvSpPr>
              <p:cNvPr id="174" name="Google Shape;174;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10"/>
            <p:cNvGrpSpPr/>
            <p:nvPr/>
          </p:nvGrpSpPr>
          <p:grpSpPr>
            <a:xfrm flipH="1">
              <a:off x="5578209" y="4646738"/>
              <a:ext cx="2199863" cy="304563"/>
              <a:chOff x="-5827153" y="330075"/>
              <a:chExt cx="12276019" cy="1699569"/>
            </a:xfrm>
          </p:grpSpPr>
          <p:sp>
            <p:nvSpPr>
              <p:cNvPr id="177" name="Google Shape;177;p10"/>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9" name="Google Shape;179;p1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1pPr>
            <a:lvl2pPr lvl="1">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2pPr>
            <a:lvl3pPr lvl="2">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3pPr>
            <a:lvl4pPr lvl="3">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4pPr>
            <a:lvl5pPr lvl="4">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5pPr>
            <a:lvl6pPr lvl="5">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6pPr>
            <a:lvl7pPr lvl="6">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7pPr>
            <a:lvl8pPr lvl="7">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8pPr>
            <a:lvl9pPr lvl="8">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9pPr>
          </a:lstStyle>
          <a:p>
            <a:endParaRPr/>
          </a:p>
        </p:txBody>
      </p:sp>
      <p:sp>
        <p:nvSpPr>
          <p:cNvPr id="7" name="Google Shape;7;p1"/>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lvl="0" indent="-381000">
              <a:spcBef>
                <a:spcPts val="6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1pPr>
            <a:lvl2pPr marL="914400" lvl="1"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2pPr>
            <a:lvl3pPr marL="1371600" lvl="2"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3pPr>
            <a:lvl4pPr marL="1828800" lvl="3"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4pPr>
            <a:lvl5pPr marL="2286000" lvl="4"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5pPr>
            <a:lvl6pPr marL="2743200" lvl="5"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6pPr>
            <a:lvl7pPr marL="3200400" lvl="6"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7pPr>
            <a:lvl8pPr marL="3657600" lvl="7"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8pPr>
            <a:lvl9pPr marL="4114800" lvl="8" indent="-381000">
              <a:spcBef>
                <a:spcPts val="1000"/>
              </a:spcBef>
              <a:spcAft>
                <a:spcPts val="100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lvl="0" algn="r">
              <a:buNone/>
              <a:defRPr sz="1200" b="1">
                <a:solidFill>
                  <a:schemeClr val="lt1"/>
                </a:solidFill>
                <a:latin typeface="Roboto Condensed"/>
                <a:ea typeface="Roboto Condensed"/>
                <a:cs typeface="Roboto Condensed"/>
                <a:sym typeface="Roboto Condensed"/>
              </a:defRPr>
            </a:lvl1pPr>
            <a:lvl2pPr lvl="1" algn="r">
              <a:buNone/>
              <a:defRPr sz="1200" b="1">
                <a:solidFill>
                  <a:schemeClr val="lt1"/>
                </a:solidFill>
                <a:latin typeface="Roboto Condensed"/>
                <a:ea typeface="Roboto Condensed"/>
                <a:cs typeface="Roboto Condensed"/>
                <a:sym typeface="Roboto Condensed"/>
              </a:defRPr>
            </a:lvl2pPr>
            <a:lvl3pPr lvl="2" algn="r">
              <a:buNone/>
              <a:defRPr sz="1200" b="1">
                <a:solidFill>
                  <a:schemeClr val="lt1"/>
                </a:solidFill>
                <a:latin typeface="Roboto Condensed"/>
                <a:ea typeface="Roboto Condensed"/>
                <a:cs typeface="Roboto Condensed"/>
                <a:sym typeface="Roboto Condensed"/>
              </a:defRPr>
            </a:lvl3pPr>
            <a:lvl4pPr lvl="3" algn="r">
              <a:buNone/>
              <a:defRPr sz="1200" b="1">
                <a:solidFill>
                  <a:schemeClr val="lt1"/>
                </a:solidFill>
                <a:latin typeface="Roboto Condensed"/>
                <a:ea typeface="Roboto Condensed"/>
                <a:cs typeface="Roboto Condensed"/>
                <a:sym typeface="Roboto Condensed"/>
              </a:defRPr>
            </a:lvl4pPr>
            <a:lvl5pPr lvl="4" algn="r">
              <a:buNone/>
              <a:defRPr sz="1200" b="1">
                <a:solidFill>
                  <a:schemeClr val="lt1"/>
                </a:solidFill>
                <a:latin typeface="Roboto Condensed"/>
                <a:ea typeface="Roboto Condensed"/>
                <a:cs typeface="Roboto Condensed"/>
                <a:sym typeface="Roboto Condensed"/>
              </a:defRPr>
            </a:lvl5pPr>
            <a:lvl6pPr lvl="5" algn="r">
              <a:buNone/>
              <a:defRPr sz="1200" b="1">
                <a:solidFill>
                  <a:schemeClr val="lt1"/>
                </a:solidFill>
                <a:latin typeface="Roboto Condensed"/>
                <a:ea typeface="Roboto Condensed"/>
                <a:cs typeface="Roboto Condensed"/>
                <a:sym typeface="Roboto Condensed"/>
              </a:defRPr>
            </a:lvl6pPr>
            <a:lvl7pPr lvl="6" algn="r">
              <a:buNone/>
              <a:defRPr sz="1200" b="1">
                <a:solidFill>
                  <a:schemeClr val="lt1"/>
                </a:solidFill>
                <a:latin typeface="Roboto Condensed"/>
                <a:ea typeface="Roboto Condensed"/>
                <a:cs typeface="Roboto Condensed"/>
                <a:sym typeface="Roboto Condensed"/>
              </a:defRPr>
            </a:lvl7pPr>
            <a:lvl8pPr lvl="7" algn="r">
              <a:buNone/>
              <a:defRPr sz="1200" b="1">
                <a:solidFill>
                  <a:schemeClr val="lt1"/>
                </a:solidFill>
                <a:latin typeface="Roboto Condensed"/>
                <a:ea typeface="Roboto Condensed"/>
                <a:cs typeface="Roboto Condensed"/>
                <a:sym typeface="Roboto Condensed"/>
              </a:defRPr>
            </a:lvl8pPr>
            <a:lvl9pPr lvl="8" algn="r">
              <a:buNone/>
              <a:defRPr sz="1200" b="1">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8.xml"/><Relationship Id="rId5" Type="http://schemas.openxmlformats.org/officeDocument/2006/relationships/image" Target="../media/image41.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8.xml"/><Relationship Id="rId5" Type="http://schemas.openxmlformats.org/officeDocument/2006/relationships/image" Target="../media/image44.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8.xml"/><Relationship Id="rId5" Type="http://schemas.openxmlformats.org/officeDocument/2006/relationships/image" Target="../media/image47.pn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8.xml"/><Relationship Id="rId5" Type="http://schemas.openxmlformats.org/officeDocument/2006/relationships/image" Target="../media/image52.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8.xml"/><Relationship Id="rId5" Type="http://schemas.openxmlformats.org/officeDocument/2006/relationships/image" Target="../media/image55.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52.xml.rels><?xml version="1.0" encoding="UTF-8" standalone="yes"?>
<Relationships xmlns="http://schemas.openxmlformats.org/package/2006/relationships"><Relationship Id="rId3" Type="http://schemas.openxmlformats.org/officeDocument/2006/relationships/hyperlink" Target="https://en.wikipedia.org/wiki/Lyapunov_function" TargetMode="External"/><Relationship Id="rId2" Type="http://schemas.openxmlformats.org/officeDocument/2006/relationships/notesSlide" Target="../notesSlides/notesSlide52.xml"/><Relationship Id="rId1" Type="http://schemas.openxmlformats.org/officeDocument/2006/relationships/slideLayout" Target="../slideLayouts/slideLayout4.xml"/><Relationship Id="rId5" Type="http://schemas.openxmlformats.org/officeDocument/2006/relationships/image" Target="../media/image73.png"/><Relationship Id="rId4" Type="http://schemas.openxmlformats.org/officeDocument/2006/relationships/image" Target="../media/image72.png"/></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3.xml"/><Relationship Id="rId1" Type="http://schemas.openxmlformats.org/officeDocument/2006/relationships/slideLayout" Target="../slideLayouts/slideLayout4.xml"/><Relationship Id="rId5" Type="http://schemas.openxmlformats.org/officeDocument/2006/relationships/image" Target="../media/image76.png"/><Relationship Id="rId4" Type="http://schemas.openxmlformats.org/officeDocument/2006/relationships/image" Target="../media/image75.png"/></Relationships>
</file>

<file path=ppt/slides/_rels/slide5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image" Target="../media/image7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1"/>
          <p:cNvSpPr txBox="1">
            <a:spLocks noGrp="1"/>
          </p:cNvSpPr>
          <p:nvPr>
            <p:ph type="ctrTitle"/>
          </p:nvPr>
        </p:nvSpPr>
        <p:spPr>
          <a:xfrm>
            <a:off x="685800" y="1090750"/>
            <a:ext cx="5367900" cy="29619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US">
                <a:cs typeface="B Nazanin" panose="00000400000000000000" pitchFamily="2" charset="-78"/>
              </a:rPr>
              <a:t>Four </a:t>
            </a:r>
            <a:r>
              <a:rPr lang="en-US" dirty="0">
                <a:cs typeface="B Nazanin" panose="00000400000000000000" pitchFamily="2" charset="-78"/>
              </a:rPr>
              <a:t>tank system</a:t>
            </a:r>
            <a:br>
              <a:rPr lang="en-US" dirty="0">
                <a:cs typeface="B Nazanin" panose="00000400000000000000" pitchFamily="2" charset="-78"/>
              </a:rPr>
            </a:br>
            <a:endParaRPr dirty="0">
              <a:cs typeface="B Nazanin" panose="00000400000000000000" pitchFamily="2" charset="-7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9"/>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5- Transfer function, Poles &amp; Zeros </a:t>
            </a:r>
            <a:endParaRPr dirty="0"/>
          </a:p>
        </p:txBody>
      </p:sp>
      <p:sp>
        <p:nvSpPr>
          <p:cNvPr id="287" name="Google Shape;287;p1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grpSp>
        <p:nvGrpSpPr>
          <p:cNvPr id="288" name="Google Shape;288;p19"/>
          <p:cNvGrpSpPr/>
          <p:nvPr/>
        </p:nvGrpSpPr>
        <p:grpSpPr>
          <a:xfrm>
            <a:off x="312466" y="587260"/>
            <a:ext cx="309022" cy="376837"/>
            <a:chOff x="596350" y="929175"/>
            <a:chExt cx="407950" cy="497475"/>
          </a:xfrm>
        </p:grpSpPr>
        <p:sp>
          <p:nvSpPr>
            <p:cNvPr id="289" name="Google Shape;289;p19"/>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9"/>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8775"/>
            <a:ext cx="4018958" cy="398472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012" y="1158775"/>
            <a:ext cx="1638442" cy="800169"/>
          </a:xfrm>
          <a:prstGeom prst="rect">
            <a:avLst/>
          </a:prstGeom>
        </p:spPr>
      </p:pic>
    </p:spTree>
    <p:extLst>
      <p:ext uri="{BB962C8B-B14F-4D97-AF65-F5344CB8AC3E}">
        <p14:creationId xmlns:p14="http://schemas.microsoft.com/office/powerpoint/2010/main" val="3319482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62" name="Google Shape;262;p1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9666" y="711860"/>
            <a:ext cx="5136325" cy="3924640"/>
          </a:xfrm>
          <a:prstGeom prst="rect">
            <a:avLst/>
          </a:prstGeom>
        </p:spPr>
      </p:pic>
      <p:pic>
        <p:nvPicPr>
          <p:cNvPr id="6" name="Picture 5"/>
          <p:cNvPicPr>
            <a:picLocks noChangeAspect="1"/>
          </p:cNvPicPr>
          <p:nvPr/>
        </p:nvPicPr>
        <p:blipFill>
          <a:blip r:embed="rId4"/>
          <a:stretch>
            <a:fillRect/>
          </a:stretch>
        </p:blipFill>
        <p:spPr>
          <a:xfrm>
            <a:off x="193394" y="194851"/>
            <a:ext cx="347502" cy="292633"/>
          </a:xfrm>
          <a:prstGeom prst="rect">
            <a:avLst/>
          </a:prstGeom>
        </p:spPr>
      </p:pic>
    </p:spTree>
    <p:extLst>
      <p:ext uri="{BB962C8B-B14F-4D97-AF65-F5344CB8AC3E}">
        <p14:creationId xmlns:p14="http://schemas.microsoft.com/office/powerpoint/2010/main" val="1114661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62" name="Google Shape;262;p1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798" y="754630"/>
            <a:ext cx="5175827" cy="3881870"/>
          </a:xfrm>
          <a:prstGeom prst="rect">
            <a:avLst/>
          </a:prstGeom>
        </p:spPr>
      </p:pic>
      <p:pic>
        <p:nvPicPr>
          <p:cNvPr id="4" name="Picture 3"/>
          <p:cNvPicPr>
            <a:picLocks noChangeAspect="1"/>
          </p:cNvPicPr>
          <p:nvPr/>
        </p:nvPicPr>
        <p:blipFill>
          <a:blip r:embed="rId4"/>
          <a:stretch>
            <a:fillRect/>
          </a:stretch>
        </p:blipFill>
        <p:spPr>
          <a:xfrm>
            <a:off x="186468" y="194851"/>
            <a:ext cx="347502" cy="292633"/>
          </a:xfrm>
          <a:prstGeom prst="rect">
            <a:avLst/>
          </a:prstGeom>
        </p:spPr>
      </p:pic>
    </p:spTree>
    <p:extLst>
      <p:ext uri="{BB962C8B-B14F-4D97-AF65-F5344CB8AC3E}">
        <p14:creationId xmlns:p14="http://schemas.microsoft.com/office/powerpoint/2010/main" val="2170173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9"/>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6- Response</a:t>
            </a:r>
            <a:endParaRPr dirty="0"/>
          </a:p>
        </p:txBody>
      </p:sp>
      <p:sp>
        <p:nvSpPr>
          <p:cNvPr id="287" name="Google Shape;287;p1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grpSp>
        <p:nvGrpSpPr>
          <p:cNvPr id="288" name="Google Shape;288;p19"/>
          <p:cNvGrpSpPr/>
          <p:nvPr/>
        </p:nvGrpSpPr>
        <p:grpSpPr>
          <a:xfrm>
            <a:off x="312466" y="587260"/>
            <a:ext cx="309022" cy="376837"/>
            <a:chOff x="596350" y="929175"/>
            <a:chExt cx="407950" cy="497475"/>
          </a:xfrm>
        </p:grpSpPr>
        <p:sp>
          <p:nvSpPr>
            <p:cNvPr id="289" name="Google Shape;289;p19"/>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9"/>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6E3BDBC1-7A99-2907-2B6E-463D4470E7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816" y="2101324"/>
            <a:ext cx="1602973" cy="2042606"/>
          </a:xfrm>
          <a:prstGeom prst="rect">
            <a:avLst/>
          </a:prstGeom>
        </p:spPr>
      </p:pic>
      <p:pic>
        <p:nvPicPr>
          <p:cNvPr id="4" name="Picture 3">
            <a:extLst>
              <a:ext uri="{FF2B5EF4-FFF2-40B4-BE49-F238E27FC236}">
                <a16:creationId xmlns:a16="http://schemas.microsoft.com/office/drawing/2014/main" id="{50AC1CC8-DBF2-55EB-168E-B7E73E79C6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7605" y="1349242"/>
            <a:ext cx="4229467" cy="3482642"/>
          </a:xfrm>
          <a:prstGeom prst="rect">
            <a:avLst/>
          </a:prstGeom>
        </p:spPr>
      </p:pic>
      <p:sp>
        <p:nvSpPr>
          <p:cNvPr id="5" name="Google Shape;283;p19">
            <a:extLst>
              <a:ext uri="{FF2B5EF4-FFF2-40B4-BE49-F238E27FC236}">
                <a16:creationId xmlns:a16="http://schemas.microsoft.com/office/drawing/2014/main" id="{1CAC8381-8B97-91EA-4D2A-5BA31D083C74}"/>
              </a:ext>
            </a:extLst>
          </p:cNvPr>
          <p:cNvSpPr txBox="1">
            <a:spLocks/>
          </p:cNvSpPr>
          <p:nvPr/>
        </p:nvSpPr>
        <p:spPr>
          <a:xfrm>
            <a:off x="256807" y="1412304"/>
            <a:ext cx="2088145" cy="55646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dirty="0"/>
              <a:t>Random initial conditions</a:t>
            </a:r>
          </a:p>
        </p:txBody>
      </p:sp>
    </p:spTree>
    <p:extLst>
      <p:ext uri="{BB962C8B-B14F-4D97-AF65-F5344CB8AC3E}">
        <p14:creationId xmlns:p14="http://schemas.microsoft.com/office/powerpoint/2010/main" val="3665606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62" name="Google Shape;262;p1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pic>
        <p:nvPicPr>
          <p:cNvPr id="4" name="Picture 3"/>
          <p:cNvPicPr>
            <a:picLocks noChangeAspect="1"/>
          </p:cNvPicPr>
          <p:nvPr/>
        </p:nvPicPr>
        <p:blipFill>
          <a:blip r:embed="rId3"/>
          <a:stretch>
            <a:fillRect/>
          </a:stretch>
        </p:blipFill>
        <p:spPr>
          <a:xfrm>
            <a:off x="186468" y="194851"/>
            <a:ext cx="347502" cy="29263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7" y="1905940"/>
            <a:ext cx="1602973" cy="2042606"/>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7266" y="1153858"/>
            <a:ext cx="4229467" cy="3482642"/>
          </a:xfrm>
          <a:prstGeom prst="rect">
            <a:avLst/>
          </a:prstGeom>
        </p:spPr>
      </p:pic>
      <p:sp>
        <p:nvSpPr>
          <p:cNvPr id="9" name="Google Shape;283;p19"/>
          <p:cNvSpPr txBox="1">
            <a:spLocks/>
          </p:cNvSpPr>
          <p:nvPr/>
        </p:nvSpPr>
        <p:spPr>
          <a:xfrm>
            <a:off x="186468" y="1216920"/>
            <a:ext cx="2088145" cy="55646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dirty="0"/>
              <a:t>Random initial conditions</a:t>
            </a:r>
          </a:p>
        </p:txBody>
      </p:sp>
    </p:spTree>
    <p:extLst>
      <p:ext uri="{BB962C8B-B14F-4D97-AF65-F5344CB8AC3E}">
        <p14:creationId xmlns:p14="http://schemas.microsoft.com/office/powerpoint/2010/main" val="981898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62" name="Google Shape;262;p1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pic>
        <p:nvPicPr>
          <p:cNvPr id="4" name="Picture 3"/>
          <p:cNvPicPr>
            <a:picLocks noChangeAspect="1"/>
          </p:cNvPicPr>
          <p:nvPr/>
        </p:nvPicPr>
        <p:blipFill>
          <a:blip r:embed="rId3"/>
          <a:stretch>
            <a:fillRect/>
          </a:stretch>
        </p:blipFill>
        <p:spPr>
          <a:xfrm>
            <a:off x="186468" y="194851"/>
            <a:ext cx="347502" cy="292633"/>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5751" y="464637"/>
            <a:ext cx="5052498" cy="4214225"/>
          </a:xfrm>
          <a:prstGeom prst="rect">
            <a:avLst/>
          </a:prstGeom>
        </p:spPr>
      </p:pic>
    </p:spTree>
    <p:extLst>
      <p:ext uri="{BB962C8B-B14F-4D97-AF65-F5344CB8AC3E}">
        <p14:creationId xmlns:p14="http://schemas.microsoft.com/office/powerpoint/2010/main" val="1482975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9"/>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r>
              <a:rPr lang="en-US" dirty="0"/>
              <a:t>7- </a:t>
            </a:r>
            <a:r>
              <a:rPr lang="en-US" sz="2000" dirty="0"/>
              <a:t>No Stimulation for output frequencies</a:t>
            </a:r>
            <a:endParaRPr dirty="0"/>
          </a:p>
        </p:txBody>
      </p:sp>
      <p:sp>
        <p:nvSpPr>
          <p:cNvPr id="287" name="Google Shape;287;p1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grpSp>
        <p:nvGrpSpPr>
          <p:cNvPr id="288" name="Google Shape;288;p19"/>
          <p:cNvGrpSpPr/>
          <p:nvPr/>
        </p:nvGrpSpPr>
        <p:grpSpPr>
          <a:xfrm>
            <a:off x="312466" y="587260"/>
            <a:ext cx="309022" cy="376837"/>
            <a:chOff x="596350" y="929175"/>
            <a:chExt cx="407950" cy="497475"/>
          </a:xfrm>
        </p:grpSpPr>
        <p:sp>
          <p:nvSpPr>
            <p:cNvPr id="289" name="Google Shape;289;p19"/>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9"/>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7F738E98-F388-5DC8-0F5C-73B6B2682287}"/>
              </a:ext>
            </a:extLst>
          </p:cNvPr>
          <p:cNvPicPr>
            <a:picLocks noChangeAspect="1"/>
          </p:cNvPicPr>
          <p:nvPr/>
        </p:nvPicPr>
        <p:blipFill>
          <a:blip r:embed="rId3"/>
          <a:stretch>
            <a:fillRect/>
          </a:stretch>
        </p:blipFill>
        <p:spPr>
          <a:xfrm>
            <a:off x="2709862" y="1543050"/>
            <a:ext cx="3724275" cy="2057400"/>
          </a:xfrm>
          <a:prstGeom prst="rect">
            <a:avLst/>
          </a:prstGeom>
        </p:spPr>
      </p:pic>
      <p:sp>
        <p:nvSpPr>
          <p:cNvPr id="4" name="TextBox 3">
            <a:extLst>
              <a:ext uri="{FF2B5EF4-FFF2-40B4-BE49-F238E27FC236}">
                <a16:creationId xmlns:a16="http://schemas.microsoft.com/office/drawing/2014/main" id="{99AFBD8A-38E6-B2D7-2D9A-85D954B11615}"/>
              </a:ext>
            </a:extLst>
          </p:cNvPr>
          <p:cNvSpPr txBox="1"/>
          <p:nvPr/>
        </p:nvSpPr>
        <p:spPr>
          <a:xfrm>
            <a:off x="484059" y="3743569"/>
            <a:ext cx="6026156" cy="523220"/>
          </a:xfrm>
          <a:prstGeom prst="rect">
            <a:avLst/>
          </a:prstGeom>
          <a:noFill/>
        </p:spPr>
        <p:txBody>
          <a:bodyPr wrap="square" rtlCol="0">
            <a:spAutoFit/>
          </a:bodyPr>
          <a:lstStyle/>
          <a:p>
            <a:pPr marL="285750" indent="-285750">
              <a:buFont typeface="Arial" panose="020B0604020202020204" pitchFamily="34" charset="0"/>
              <a:buChar char="•"/>
            </a:pPr>
            <a:r>
              <a:rPr lang="en-US" dirty="0"/>
              <a:t>For example : if we want first mode not to be stimulated we should set x03 to zero.</a:t>
            </a:r>
          </a:p>
        </p:txBody>
      </p:sp>
    </p:spTree>
    <p:extLst>
      <p:ext uri="{BB962C8B-B14F-4D97-AF65-F5344CB8AC3E}">
        <p14:creationId xmlns:p14="http://schemas.microsoft.com/office/powerpoint/2010/main" val="134999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9"/>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8- Linear valid range</a:t>
            </a:r>
            <a:endParaRPr dirty="0"/>
          </a:p>
        </p:txBody>
      </p:sp>
      <p:sp>
        <p:nvSpPr>
          <p:cNvPr id="287" name="Google Shape;287;p1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pic>
        <p:nvPicPr>
          <p:cNvPr id="12" name="Picture 11"/>
          <p:cNvPicPr>
            <a:picLocks noChangeAspect="1"/>
          </p:cNvPicPr>
          <p:nvPr/>
        </p:nvPicPr>
        <p:blipFill>
          <a:blip r:embed="rId3"/>
          <a:stretch>
            <a:fillRect/>
          </a:stretch>
        </p:blipFill>
        <p:spPr>
          <a:xfrm>
            <a:off x="459847" y="629358"/>
            <a:ext cx="347502" cy="292633"/>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71601"/>
            <a:ext cx="7007101" cy="3316614"/>
          </a:xfrm>
          <a:prstGeom prst="rect">
            <a:avLst/>
          </a:prstGeom>
        </p:spPr>
      </p:pic>
      <p:sp>
        <p:nvSpPr>
          <p:cNvPr id="15" name="Google Shape;283;p19"/>
          <p:cNvSpPr txBox="1">
            <a:spLocks/>
          </p:cNvSpPr>
          <p:nvPr/>
        </p:nvSpPr>
        <p:spPr>
          <a:xfrm>
            <a:off x="2212203" y="4545694"/>
            <a:ext cx="2582693" cy="6466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r>
              <a:rPr lang="en-US" b="0" dirty="0"/>
              <a:t>8- </a:t>
            </a:r>
            <a:r>
              <a:rPr lang="en-US" b="0" dirty="0" err="1"/>
              <a:t>g</a:t>
            </a:r>
            <a:r>
              <a:rPr lang="en-US" b="0" dirty="0" err="1">
                <a:solidFill>
                  <a:schemeClr val="tx1"/>
                </a:solidFill>
              </a:rPr>
              <a:t>Signal</a:t>
            </a:r>
            <a:r>
              <a:rPr lang="en-US" b="0" dirty="0">
                <a:solidFill>
                  <a:schemeClr val="tx1"/>
                </a:solidFill>
              </a:rPr>
              <a:t> chirp input</a:t>
            </a:r>
            <a:endParaRPr lang="en-US" b="0" dirty="0"/>
          </a:p>
        </p:txBody>
      </p:sp>
    </p:spTree>
    <p:extLst>
      <p:ext uri="{BB962C8B-B14F-4D97-AF65-F5344CB8AC3E}">
        <p14:creationId xmlns:p14="http://schemas.microsoft.com/office/powerpoint/2010/main" val="18686342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9"/>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8- Linear valid range</a:t>
            </a:r>
            <a:endParaRPr dirty="0"/>
          </a:p>
        </p:txBody>
      </p:sp>
      <p:sp>
        <p:nvSpPr>
          <p:cNvPr id="287" name="Google Shape;287;p1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pic>
        <p:nvPicPr>
          <p:cNvPr id="12" name="Picture 11"/>
          <p:cNvPicPr>
            <a:picLocks noChangeAspect="1"/>
          </p:cNvPicPr>
          <p:nvPr/>
        </p:nvPicPr>
        <p:blipFill>
          <a:blip r:embed="rId3"/>
          <a:stretch>
            <a:fillRect/>
          </a:stretch>
        </p:blipFill>
        <p:spPr>
          <a:xfrm>
            <a:off x="459847" y="629358"/>
            <a:ext cx="347502" cy="29263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8" y="1352713"/>
            <a:ext cx="7121236" cy="3374501"/>
          </a:xfrm>
          <a:prstGeom prst="rect">
            <a:avLst/>
          </a:prstGeom>
        </p:spPr>
      </p:pic>
      <p:sp>
        <p:nvSpPr>
          <p:cNvPr id="8" name="Google Shape;283;p19"/>
          <p:cNvSpPr txBox="1">
            <a:spLocks/>
          </p:cNvSpPr>
          <p:nvPr/>
        </p:nvSpPr>
        <p:spPr>
          <a:xfrm>
            <a:off x="2950183" y="4537693"/>
            <a:ext cx="1471725" cy="60580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r>
              <a:rPr lang="en-US" b="0" dirty="0">
                <a:solidFill>
                  <a:schemeClr val="tx1"/>
                </a:solidFill>
              </a:rPr>
              <a:t>Ramp input</a:t>
            </a:r>
          </a:p>
        </p:txBody>
      </p:sp>
    </p:spTree>
    <p:extLst>
      <p:ext uri="{BB962C8B-B14F-4D97-AF65-F5344CB8AC3E}">
        <p14:creationId xmlns:p14="http://schemas.microsoft.com/office/powerpoint/2010/main" val="3442408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0"/>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8- linear valid range </a:t>
            </a:r>
            <a:endParaRPr dirty="0"/>
          </a:p>
        </p:txBody>
      </p:sp>
      <p:sp>
        <p:nvSpPr>
          <p:cNvPr id="303" name="Google Shape;303;p2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grpSp>
        <p:nvGrpSpPr>
          <p:cNvPr id="304" name="Google Shape;304;p20"/>
          <p:cNvGrpSpPr/>
          <p:nvPr/>
        </p:nvGrpSpPr>
        <p:grpSpPr>
          <a:xfrm>
            <a:off x="299071" y="635918"/>
            <a:ext cx="335800" cy="279517"/>
            <a:chOff x="1247825" y="322750"/>
            <a:chExt cx="443300" cy="369000"/>
          </a:xfrm>
        </p:grpSpPr>
        <p:sp>
          <p:nvSpPr>
            <p:cNvPr id="305" name="Google Shape;305;p20"/>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0"/>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0"/>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0"/>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0"/>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39303"/>
            <a:ext cx="4590045" cy="2138544"/>
          </a:xfrm>
          <a:prstGeom prst="rect">
            <a:avLst/>
          </a:prstGeom>
        </p:spPr>
      </p:pic>
      <p:sp>
        <p:nvSpPr>
          <p:cNvPr id="2" name="Google Shape;283;p19">
            <a:extLst>
              <a:ext uri="{FF2B5EF4-FFF2-40B4-BE49-F238E27FC236}">
                <a16:creationId xmlns:a16="http://schemas.microsoft.com/office/drawing/2014/main" id="{C666E791-BC1B-4C6F-B7B6-4BAD31DE9936}"/>
              </a:ext>
            </a:extLst>
          </p:cNvPr>
          <p:cNvSpPr txBox="1">
            <a:spLocks/>
          </p:cNvSpPr>
          <p:nvPr/>
        </p:nvSpPr>
        <p:spPr>
          <a:xfrm>
            <a:off x="3854182" y="4145118"/>
            <a:ext cx="1471725" cy="60580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r>
              <a:rPr lang="en-US" b="0" dirty="0">
                <a:solidFill>
                  <a:schemeClr val="tx1"/>
                </a:solidFill>
              </a:rPr>
              <a:t>Step input</a:t>
            </a:r>
          </a:p>
        </p:txBody>
      </p:sp>
      <p:pic>
        <p:nvPicPr>
          <p:cNvPr id="3" name="Picture 2">
            <a:extLst>
              <a:ext uri="{FF2B5EF4-FFF2-40B4-BE49-F238E27FC236}">
                <a16:creationId xmlns:a16="http://schemas.microsoft.com/office/drawing/2014/main" id="{F30EE580-B65C-AB06-B43C-2010594003E6}"/>
              </a:ext>
            </a:extLst>
          </p:cNvPr>
          <p:cNvPicPr>
            <a:picLocks noChangeAspect="1"/>
          </p:cNvPicPr>
          <p:nvPr/>
        </p:nvPicPr>
        <p:blipFill>
          <a:blip r:embed="rId4"/>
          <a:stretch>
            <a:fillRect/>
          </a:stretch>
        </p:blipFill>
        <p:spPr>
          <a:xfrm>
            <a:off x="4590045" y="1428724"/>
            <a:ext cx="4110892" cy="1959701"/>
          </a:xfrm>
          <a:prstGeom prst="rect">
            <a:avLst/>
          </a:prstGeom>
        </p:spPr>
      </p:pic>
      <p:sp>
        <p:nvSpPr>
          <p:cNvPr id="5" name="TextBox 4">
            <a:extLst>
              <a:ext uri="{FF2B5EF4-FFF2-40B4-BE49-F238E27FC236}">
                <a16:creationId xmlns:a16="http://schemas.microsoft.com/office/drawing/2014/main" id="{24B08669-609A-FF04-B9D5-B2B3B1493502}"/>
              </a:ext>
            </a:extLst>
          </p:cNvPr>
          <p:cNvSpPr txBox="1"/>
          <p:nvPr/>
        </p:nvSpPr>
        <p:spPr>
          <a:xfrm>
            <a:off x="2000738" y="3563815"/>
            <a:ext cx="984739" cy="307777"/>
          </a:xfrm>
          <a:prstGeom prst="rect">
            <a:avLst/>
          </a:prstGeom>
          <a:noFill/>
        </p:spPr>
        <p:txBody>
          <a:bodyPr wrap="square" rtlCol="0">
            <a:spAutoFit/>
          </a:bodyPr>
          <a:lstStyle/>
          <a:p>
            <a:r>
              <a:rPr lang="en-US" dirty="0"/>
              <a:t>Input: u(t)</a:t>
            </a:r>
          </a:p>
        </p:txBody>
      </p:sp>
      <p:sp>
        <p:nvSpPr>
          <p:cNvPr id="6" name="TextBox 5">
            <a:extLst>
              <a:ext uri="{FF2B5EF4-FFF2-40B4-BE49-F238E27FC236}">
                <a16:creationId xmlns:a16="http://schemas.microsoft.com/office/drawing/2014/main" id="{9E493102-D78F-B162-1570-470BB6F755E6}"/>
              </a:ext>
            </a:extLst>
          </p:cNvPr>
          <p:cNvSpPr txBox="1"/>
          <p:nvPr/>
        </p:nvSpPr>
        <p:spPr>
          <a:xfrm>
            <a:off x="6158525" y="3548571"/>
            <a:ext cx="1633413" cy="307777"/>
          </a:xfrm>
          <a:prstGeom prst="rect">
            <a:avLst/>
          </a:prstGeom>
          <a:noFill/>
        </p:spPr>
        <p:txBody>
          <a:bodyPr wrap="square" rtlCol="0">
            <a:spAutoFit/>
          </a:bodyPr>
          <a:lstStyle/>
          <a:p>
            <a:r>
              <a:rPr lang="en-US" dirty="0"/>
              <a:t>Input: 3.05u(t)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43"/>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Members</a:t>
            </a:r>
            <a:endParaRPr dirty="0"/>
          </a:p>
        </p:txBody>
      </p:sp>
      <p:sp>
        <p:nvSpPr>
          <p:cNvPr id="744" name="Google Shape;744;p4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746" name="Google Shape;746;p43"/>
          <p:cNvSpPr txBox="1"/>
          <p:nvPr/>
        </p:nvSpPr>
        <p:spPr>
          <a:xfrm>
            <a:off x="0" y="1635176"/>
            <a:ext cx="2946400" cy="403291"/>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endParaRPr sz="1800" dirty="0">
              <a:latin typeface="Roboto Condensed"/>
              <a:ea typeface="Roboto Condensed"/>
              <a:cs typeface="Roboto Condensed"/>
              <a:sym typeface="Roboto Condensed"/>
            </a:endParaRPr>
          </a:p>
        </p:txBody>
      </p:sp>
      <p:sp>
        <p:nvSpPr>
          <p:cNvPr id="748" name="Google Shape;748;p43"/>
          <p:cNvSpPr txBox="1"/>
          <p:nvPr/>
        </p:nvSpPr>
        <p:spPr>
          <a:xfrm>
            <a:off x="315223" y="1509418"/>
            <a:ext cx="2480930" cy="299382"/>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endParaRPr sz="1800" dirty="0">
              <a:latin typeface="Roboto Condensed"/>
              <a:ea typeface="Roboto Condensed"/>
              <a:cs typeface="Roboto Condensed"/>
              <a:sym typeface="Roboto Condensed"/>
            </a:endParaRPr>
          </a:p>
          <a:p>
            <a:pPr marL="0" lvl="0" indent="0" algn="ctr" rtl="0">
              <a:spcBef>
                <a:spcPts val="400"/>
              </a:spcBef>
              <a:spcAft>
                <a:spcPts val="400"/>
              </a:spcAft>
              <a:buNone/>
            </a:pPr>
            <a:endParaRPr sz="1800" dirty="0">
              <a:latin typeface="Roboto Condensed"/>
              <a:ea typeface="Roboto Condensed"/>
              <a:cs typeface="Roboto Condensed"/>
              <a:sym typeface="Roboto Condensed"/>
            </a:endParaRPr>
          </a:p>
        </p:txBody>
      </p:sp>
      <p:sp>
        <p:nvSpPr>
          <p:cNvPr id="753" name="Google Shape;753;p43"/>
          <p:cNvSpPr/>
          <p:nvPr/>
        </p:nvSpPr>
        <p:spPr>
          <a:xfrm>
            <a:off x="315223" y="623918"/>
            <a:ext cx="303511" cy="303511"/>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 name="Table 2">
            <a:extLst>
              <a:ext uri="{FF2B5EF4-FFF2-40B4-BE49-F238E27FC236}">
                <a16:creationId xmlns:a16="http://schemas.microsoft.com/office/drawing/2014/main" id="{463CCD3C-9CB5-E769-8AEB-C38D104E8C2C}"/>
              </a:ext>
            </a:extLst>
          </p:cNvPr>
          <p:cNvGraphicFramePr>
            <a:graphicFrameLocks noGrp="1"/>
          </p:cNvGraphicFramePr>
          <p:nvPr>
            <p:extLst>
              <p:ext uri="{D42A27DB-BD31-4B8C-83A1-F6EECF244321}">
                <p14:modId xmlns:p14="http://schemas.microsoft.com/office/powerpoint/2010/main" val="1757364542"/>
              </p:ext>
            </p:extLst>
          </p:nvPr>
        </p:nvGraphicFramePr>
        <p:xfrm>
          <a:off x="1524000" y="1982424"/>
          <a:ext cx="6096000" cy="1854200"/>
        </p:xfrm>
        <a:graphic>
          <a:graphicData uri="http://schemas.openxmlformats.org/drawingml/2006/table">
            <a:tbl>
              <a:tblPr firstRow="1" bandRow="1">
                <a:tableStyleId>{35758FB7-9AC5-4552-8A53-C91805E547FA}</a:tableStyleId>
              </a:tblPr>
              <a:tblGrid>
                <a:gridCol w="3048000">
                  <a:extLst>
                    <a:ext uri="{9D8B030D-6E8A-4147-A177-3AD203B41FA5}">
                      <a16:colId xmlns:a16="http://schemas.microsoft.com/office/drawing/2014/main" val="342565714"/>
                    </a:ext>
                  </a:extLst>
                </a:gridCol>
                <a:gridCol w="3048000">
                  <a:extLst>
                    <a:ext uri="{9D8B030D-6E8A-4147-A177-3AD203B41FA5}">
                      <a16:colId xmlns:a16="http://schemas.microsoft.com/office/drawing/2014/main" val="1538727003"/>
                    </a:ext>
                  </a:extLst>
                </a:gridCol>
              </a:tblGrid>
              <a:tr h="370840">
                <a:tc>
                  <a:txBody>
                    <a:bodyPr/>
                    <a:lstStyle/>
                    <a:p>
                      <a:pPr algn="ctr"/>
                      <a:r>
                        <a:rPr lang="en-US" dirty="0"/>
                        <a:t>Full name</a:t>
                      </a:r>
                    </a:p>
                  </a:txBody>
                  <a:tcPr/>
                </a:tc>
                <a:tc>
                  <a:txBody>
                    <a:bodyPr/>
                    <a:lstStyle/>
                    <a:p>
                      <a:pPr algn="ctr"/>
                      <a:r>
                        <a:rPr lang="en-US" dirty="0"/>
                        <a:t>Student number</a:t>
                      </a:r>
                    </a:p>
                  </a:txBody>
                  <a:tcPr/>
                </a:tc>
                <a:extLst>
                  <a:ext uri="{0D108BD9-81ED-4DB2-BD59-A6C34878D82A}">
                    <a16:rowId xmlns:a16="http://schemas.microsoft.com/office/drawing/2014/main" val="204802524"/>
                  </a:ext>
                </a:extLst>
              </a:tr>
              <a:tr h="370840">
                <a:tc>
                  <a:txBody>
                    <a:bodyPr/>
                    <a:lstStyle/>
                    <a:p>
                      <a:pPr algn="ctr"/>
                      <a:r>
                        <a:rPr lang="en-US" sz="1400" dirty="0" err="1">
                          <a:latin typeface="Roboto Condensed"/>
                          <a:ea typeface="Roboto Condensed"/>
                          <a:cs typeface="Roboto Condensed"/>
                          <a:sym typeface="Roboto Condensed"/>
                        </a:rPr>
                        <a:t>Forough</a:t>
                      </a:r>
                      <a:r>
                        <a:rPr lang="en-US" sz="1400" dirty="0">
                          <a:latin typeface="Roboto Condensed"/>
                          <a:ea typeface="Roboto Condensed"/>
                          <a:cs typeface="Roboto Condensed"/>
                          <a:sym typeface="Roboto Condensed"/>
                        </a:rPr>
                        <a:t> </a:t>
                      </a:r>
                      <a:r>
                        <a:rPr lang="en-US" sz="1400" dirty="0" err="1">
                          <a:latin typeface="Roboto Condensed"/>
                          <a:ea typeface="Roboto Condensed"/>
                          <a:cs typeface="Roboto Condensed"/>
                          <a:sym typeface="Roboto Condensed"/>
                        </a:rPr>
                        <a:t>Afkhami</a:t>
                      </a:r>
                      <a:r>
                        <a:rPr lang="en-US" sz="1400" dirty="0">
                          <a:latin typeface="Roboto Condensed"/>
                          <a:ea typeface="Roboto Condensed"/>
                          <a:cs typeface="Roboto Condensed"/>
                          <a:sym typeface="Roboto Condensed"/>
                        </a:rPr>
                        <a:t> </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latin typeface="Roboto Condensed"/>
                          <a:ea typeface="Roboto Condensed"/>
                          <a:cs typeface="Roboto Condensed"/>
                          <a:sym typeface="Roboto Condensed"/>
                        </a:rPr>
                        <a:t>9823006</a:t>
                      </a:r>
                    </a:p>
                  </a:txBody>
                  <a:tcPr/>
                </a:tc>
                <a:extLst>
                  <a:ext uri="{0D108BD9-81ED-4DB2-BD59-A6C34878D82A}">
                    <a16:rowId xmlns:a16="http://schemas.microsoft.com/office/drawing/2014/main" val="1128405467"/>
                  </a:ext>
                </a:extLst>
              </a:tr>
              <a:tr h="370840">
                <a:tc>
                  <a:txBody>
                    <a:bodyPr/>
                    <a:lstStyle/>
                    <a:p>
                      <a:pPr algn="ctr"/>
                      <a:r>
                        <a:rPr lang="en-US" sz="1400" dirty="0" err="1">
                          <a:latin typeface="Roboto Condensed"/>
                          <a:ea typeface="Roboto Condensed"/>
                          <a:cs typeface="Roboto Condensed"/>
                          <a:sym typeface="Roboto Condensed"/>
                        </a:rPr>
                        <a:t>Reyhaneh</a:t>
                      </a:r>
                      <a:r>
                        <a:rPr lang="en-US" sz="1400" dirty="0">
                          <a:latin typeface="Roboto Condensed"/>
                          <a:ea typeface="Roboto Condensed"/>
                          <a:cs typeface="Roboto Condensed"/>
                          <a:sym typeface="Roboto Condensed"/>
                        </a:rPr>
                        <a:t> </a:t>
                      </a:r>
                      <a:r>
                        <a:rPr lang="en-US" sz="1400" dirty="0" err="1">
                          <a:latin typeface="Roboto Condensed"/>
                          <a:ea typeface="Roboto Condensed"/>
                          <a:cs typeface="Roboto Condensed"/>
                          <a:sym typeface="Roboto Condensed"/>
                        </a:rPr>
                        <a:t>Ahani</a:t>
                      </a:r>
                      <a:r>
                        <a:rPr lang="en-US" sz="1400" dirty="0">
                          <a:latin typeface="Roboto Condensed"/>
                          <a:ea typeface="Roboto Condensed"/>
                          <a:cs typeface="Roboto Condensed"/>
                          <a:sym typeface="Roboto Condensed"/>
                        </a:rPr>
                        <a:t> </a:t>
                      </a:r>
                      <a:endParaRPr lang="en-US" dirty="0"/>
                    </a:p>
                  </a:txBody>
                  <a:tcPr/>
                </a:tc>
                <a:tc>
                  <a:txBody>
                    <a:bodyPr/>
                    <a:lstStyle/>
                    <a:p>
                      <a:pPr algn="ctr"/>
                      <a:r>
                        <a:rPr lang="en-US" sz="1400" dirty="0">
                          <a:latin typeface="Roboto Condensed"/>
                          <a:ea typeface="Roboto Condensed"/>
                          <a:cs typeface="Roboto Condensed"/>
                          <a:sym typeface="Roboto Condensed"/>
                        </a:rPr>
                        <a:t>9823009</a:t>
                      </a:r>
                      <a:endParaRPr lang="en-US" dirty="0"/>
                    </a:p>
                  </a:txBody>
                  <a:tcPr/>
                </a:tc>
                <a:extLst>
                  <a:ext uri="{0D108BD9-81ED-4DB2-BD59-A6C34878D82A}">
                    <a16:rowId xmlns:a16="http://schemas.microsoft.com/office/drawing/2014/main" val="3045510761"/>
                  </a:ext>
                </a:extLst>
              </a:tr>
              <a:tr h="370840">
                <a:tc>
                  <a:txBody>
                    <a:bodyPr/>
                    <a:lstStyle/>
                    <a:p>
                      <a:pPr algn="ctr"/>
                      <a:r>
                        <a:rPr lang="en-US" sz="1400" dirty="0">
                          <a:latin typeface="Roboto Condensed"/>
                          <a:ea typeface="Roboto Condensed"/>
                          <a:cs typeface="Roboto Condensed"/>
                          <a:sym typeface="Roboto Condensed"/>
                        </a:rPr>
                        <a:t>Fatemeh Rafiee </a:t>
                      </a:r>
                      <a:endParaRPr lang="en-US" dirty="0"/>
                    </a:p>
                  </a:txBody>
                  <a:tcPr/>
                </a:tc>
                <a:tc>
                  <a:txBody>
                    <a:bodyPr/>
                    <a:lstStyle/>
                    <a:p>
                      <a:pPr marL="0" lvl="0" indent="0" algn="ctr" rtl="0">
                        <a:spcBef>
                          <a:spcPts val="0"/>
                        </a:spcBef>
                        <a:spcAft>
                          <a:spcPts val="0"/>
                        </a:spcAft>
                        <a:buNone/>
                      </a:pPr>
                      <a:r>
                        <a:rPr lang="en-US" sz="1400" dirty="0">
                          <a:latin typeface="Roboto Condensed"/>
                          <a:ea typeface="Roboto Condensed"/>
                          <a:cs typeface="Roboto Condensed"/>
                          <a:sym typeface="Roboto Condensed"/>
                        </a:rPr>
                        <a:t>9823039</a:t>
                      </a:r>
                    </a:p>
                  </a:txBody>
                  <a:tcPr/>
                </a:tc>
                <a:extLst>
                  <a:ext uri="{0D108BD9-81ED-4DB2-BD59-A6C34878D82A}">
                    <a16:rowId xmlns:a16="http://schemas.microsoft.com/office/drawing/2014/main" val="2965567617"/>
                  </a:ext>
                </a:extLst>
              </a:tr>
              <a:tr h="370840">
                <a:tc>
                  <a:txBody>
                    <a:bodyPr/>
                    <a:lstStyle/>
                    <a:p>
                      <a:pPr algn="ctr"/>
                      <a:r>
                        <a:rPr lang="en-US" sz="1400" dirty="0">
                          <a:latin typeface="Roboto Condensed"/>
                          <a:ea typeface="Roboto Condensed"/>
                          <a:cs typeface="Roboto Condensed"/>
                          <a:sym typeface="Roboto Condensed"/>
                        </a:rPr>
                        <a:t>Samira </a:t>
                      </a:r>
                      <a:r>
                        <a:rPr lang="en-US" sz="1400" dirty="0" err="1">
                          <a:latin typeface="Roboto Condensed"/>
                          <a:ea typeface="Roboto Condensed"/>
                          <a:cs typeface="Roboto Condensed"/>
                          <a:sym typeface="Roboto Condensed"/>
                        </a:rPr>
                        <a:t>Saljoghi</a:t>
                      </a:r>
                      <a:r>
                        <a:rPr lang="en-US" sz="1400" dirty="0">
                          <a:latin typeface="Roboto Condensed"/>
                          <a:ea typeface="Roboto Condensed"/>
                          <a:cs typeface="Roboto Condensed"/>
                          <a:sym typeface="Roboto Condensed"/>
                        </a:rPr>
                        <a:t> </a:t>
                      </a:r>
                      <a:endParaRPr lang="en-US" dirty="0"/>
                    </a:p>
                  </a:txBody>
                  <a:tcPr/>
                </a:tc>
                <a:tc>
                  <a:txBody>
                    <a:bodyPr/>
                    <a:lstStyle/>
                    <a:p>
                      <a:pPr algn="ctr"/>
                      <a:r>
                        <a:rPr lang="en-US" sz="1400" dirty="0">
                          <a:latin typeface="Roboto Condensed"/>
                          <a:ea typeface="Roboto Condensed"/>
                          <a:cs typeface="Roboto Condensed"/>
                          <a:sym typeface="Roboto Condensed"/>
                        </a:rPr>
                        <a:t>9823048</a:t>
                      </a:r>
                      <a:endParaRPr lang="en-US" dirty="0"/>
                    </a:p>
                  </a:txBody>
                  <a:tcPr/>
                </a:tc>
                <a:extLst>
                  <a:ext uri="{0D108BD9-81ED-4DB2-BD59-A6C34878D82A}">
                    <a16:rowId xmlns:a16="http://schemas.microsoft.com/office/drawing/2014/main" val="4223514948"/>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9"/>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9- Controllability &amp; Observability</a:t>
            </a:r>
            <a:endParaRPr dirty="0"/>
          </a:p>
        </p:txBody>
      </p:sp>
      <p:sp>
        <p:nvSpPr>
          <p:cNvPr id="287" name="Google Shape;287;p1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grpSp>
        <p:nvGrpSpPr>
          <p:cNvPr id="288" name="Google Shape;288;p19"/>
          <p:cNvGrpSpPr/>
          <p:nvPr/>
        </p:nvGrpSpPr>
        <p:grpSpPr>
          <a:xfrm>
            <a:off x="312466" y="587260"/>
            <a:ext cx="309022" cy="376837"/>
            <a:chOff x="596350" y="929175"/>
            <a:chExt cx="407950" cy="497475"/>
          </a:xfrm>
        </p:grpSpPr>
        <p:sp>
          <p:nvSpPr>
            <p:cNvPr id="289" name="Google Shape;289;p19"/>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9"/>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25523"/>
            <a:ext cx="9144000" cy="2492453"/>
          </a:xfrm>
          <a:prstGeom prst="rect">
            <a:avLst/>
          </a:prstGeom>
        </p:spPr>
      </p:pic>
    </p:spTree>
    <p:extLst>
      <p:ext uri="{BB962C8B-B14F-4D97-AF65-F5344CB8AC3E}">
        <p14:creationId xmlns:p14="http://schemas.microsoft.com/office/powerpoint/2010/main" val="3487485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62" name="Google Shape;262;p1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grpSp>
        <p:nvGrpSpPr>
          <p:cNvPr id="7" name="Google Shape;288;p19"/>
          <p:cNvGrpSpPr/>
          <p:nvPr/>
        </p:nvGrpSpPr>
        <p:grpSpPr>
          <a:xfrm>
            <a:off x="186468" y="213188"/>
            <a:ext cx="243023" cy="230158"/>
            <a:chOff x="596350" y="929175"/>
            <a:chExt cx="407950" cy="497475"/>
          </a:xfrm>
        </p:grpSpPr>
        <p:sp>
          <p:nvSpPr>
            <p:cNvPr id="8" name="Google Shape;289;p19"/>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90;p19"/>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91;p19"/>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92;p19"/>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93;p19"/>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94;p19"/>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95;p19"/>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6127" y="787823"/>
            <a:ext cx="4694327" cy="3581710"/>
          </a:xfrm>
          <a:prstGeom prst="rect">
            <a:avLst/>
          </a:prstGeom>
        </p:spPr>
      </p:pic>
    </p:spTree>
    <p:extLst>
      <p:ext uri="{BB962C8B-B14F-4D97-AF65-F5344CB8AC3E}">
        <p14:creationId xmlns:p14="http://schemas.microsoft.com/office/powerpoint/2010/main" val="13801348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9"/>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9- </a:t>
            </a:r>
            <a:r>
              <a:rPr lang="en-US" dirty="0" err="1"/>
              <a:t>Kalman</a:t>
            </a:r>
            <a:r>
              <a:rPr lang="en-US" dirty="0"/>
              <a:t> decomposition</a:t>
            </a:r>
            <a:endParaRPr dirty="0"/>
          </a:p>
        </p:txBody>
      </p:sp>
      <p:sp>
        <p:nvSpPr>
          <p:cNvPr id="287" name="Google Shape;287;p1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grpSp>
        <p:nvGrpSpPr>
          <p:cNvPr id="288" name="Google Shape;288;p19"/>
          <p:cNvGrpSpPr/>
          <p:nvPr/>
        </p:nvGrpSpPr>
        <p:grpSpPr>
          <a:xfrm>
            <a:off x="312466" y="587260"/>
            <a:ext cx="309022" cy="376837"/>
            <a:chOff x="596350" y="929175"/>
            <a:chExt cx="407950" cy="497475"/>
          </a:xfrm>
        </p:grpSpPr>
        <p:sp>
          <p:nvSpPr>
            <p:cNvPr id="289" name="Google Shape;289;p19"/>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9"/>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6" y="1448765"/>
            <a:ext cx="4747671" cy="169178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4946" y="1448765"/>
            <a:ext cx="2034716" cy="162320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46" y="3534779"/>
            <a:ext cx="2895851" cy="899238"/>
          </a:xfrm>
          <a:prstGeom prst="rect">
            <a:avLst/>
          </a:prstGeom>
        </p:spPr>
      </p:pic>
    </p:spTree>
    <p:extLst>
      <p:ext uri="{BB962C8B-B14F-4D97-AF65-F5344CB8AC3E}">
        <p14:creationId xmlns:p14="http://schemas.microsoft.com/office/powerpoint/2010/main" val="2364336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5400" dirty="0"/>
              <a:t>Phase 2</a:t>
            </a:r>
            <a:endParaRPr sz="5400" dirty="0"/>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Tree>
    <p:extLst>
      <p:ext uri="{BB962C8B-B14F-4D97-AF65-F5344CB8AC3E}">
        <p14:creationId xmlns:p14="http://schemas.microsoft.com/office/powerpoint/2010/main" val="14231545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2"/>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t>Index</a:t>
            </a:r>
            <a:endParaRPr sz="3200" dirty="0"/>
          </a:p>
        </p:txBody>
      </p:sp>
      <p:sp>
        <p:nvSpPr>
          <p:cNvPr id="191" name="Google Shape;191;p12"/>
          <p:cNvSpPr txBox="1">
            <a:spLocks noGrp="1"/>
          </p:cNvSpPr>
          <p:nvPr>
            <p:ph type="body" idx="2"/>
          </p:nvPr>
        </p:nvSpPr>
        <p:spPr>
          <a:xfrm>
            <a:off x="814275" y="4286925"/>
            <a:ext cx="5168400" cy="82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i="1" dirty="0">
              <a:solidFill>
                <a:srgbClr val="3F5378"/>
              </a:solidFill>
            </a:endParaRPr>
          </a:p>
          <a:p>
            <a:pPr marL="0" lvl="0" indent="0" algn="l" rtl="0">
              <a:spcBef>
                <a:spcPts val="0"/>
              </a:spcBef>
              <a:spcAft>
                <a:spcPts val="0"/>
              </a:spcAft>
              <a:buClr>
                <a:schemeClr val="dk1"/>
              </a:buClr>
              <a:buSzPts val="1100"/>
              <a:buFont typeface="Arial"/>
              <a:buNone/>
            </a:pPr>
            <a:endParaRPr sz="1000" i="1" dirty="0">
              <a:solidFill>
                <a:srgbClr val="3F5378"/>
              </a:solidFill>
            </a:endParaRPr>
          </a:p>
          <a:p>
            <a:pPr marL="0" lvl="0" indent="0" algn="l" rtl="0">
              <a:spcBef>
                <a:spcPts val="0"/>
              </a:spcBef>
              <a:spcAft>
                <a:spcPts val="0"/>
              </a:spcAft>
              <a:buNone/>
            </a:pPr>
            <a:endParaRPr sz="1000" i="1" dirty="0">
              <a:solidFill>
                <a:srgbClr val="3F5378"/>
              </a:solidFill>
            </a:endParaRPr>
          </a:p>
        </p:txBody>
      </p:sp>
      <p:sp>
        <p:nvSpPr>
          <p:cNvPr id="192" name="Google Shape;192;p1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193" name="Google Shape;193;p12"/>
          <p:cNvSpPr txBox="1">
            <a:spLocks noGrp="1"/>
          </p:cNvSpPr>
          <p:nvPr>
            <p:ph type="body" idx="1"/>
          </p:nvPr>
        </p:nvSpPr>
        <p:spPr>
          <a:xfrm>
            <a:off x="293683" y="1259671"/>
            <a:ext cx="4839426" cy="3534629"/>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endParaRPr sz="1200" dirty="0"/>
          </a:p>
          <a:p>
            <a:pPr marL="285750" lvl="0" indent="-285750" algn="l" rtl="0">
              <a:spcBef>
                <a:spcPts val="600"/>
              </a:spcBef>
              <a:spcAft>
                <a:spcPts val="0"/>
              </a:spcAft>
              <a:buClr>
                <a:schemeClr val="dk1"/>
              </a:buClr>
              <a:buSzPts val="1100"/>
              <a:buFont typeface="Wingdings" panose="05000000000000000000" pitchFamily="2" charset="2"/>
              <a:buChar char="ü"/>
            </a:pPr>
            <a:r>
              <a:rPr lang="en-US" sz="1600" dirty="0"/>
              <a:t>Minimal subsystem</a:t>
            </a:r>
          </a:p>
          <a:p>
            <a:pPr marL="285750" lvl="0" indent="-285750" algn="l" rtl="0">
              <a:spcBef>
                <a:spcPts val="600"/>
              </a:spcBef>
              <a:spcAft>
                <a:spcPts val="0"/>
              </a:spcAft>
              <a:buClr>
                <a:schemeClr val="dk1"/>
              </a:buClr>
              <a:buSzPts val="1100"/>
              <a:buFont typeface="Wingdings" panose="05000000000000000000" pitchFamily="2" charset="2"/>
              <a:buChar char="ü"/>
            </a:pPr>
            <a:r>
              <a:rPr lang="en-US" sz="1600" dirty="0"/>
              <a:t>State feedback controller </a:t>
            </a:r>
          </a:p>
          <a:p>
            <a:pPr marL="285750" lvl="0" indent="-285750" algn="l" rtl="0">
              <a:spcBef>
                <a:spcPts val="600"/>
              </a:spcBef>
              <a:spcAft>
                <a:spcPts val="0"/>
              </a:spcAft>
              <a:buClr>
                <a:schemeClr val="dk1"/>
              </a:buClr>
              <a:buSzPts val="1100"/>
              <a:buFont typeface="Wingdings" panose="05000000000000000000" pitchFamily="2" charset="2"/>
              <a:buChar char="ü"/>
            </a:pPr>
            <a:r>
              <a:rPr lang="en-US" sz="1600" dirty="0" err="1"/>
              <a:t>Criterias</a:t>
            </a:r>
            <a:r>
              <a:rPr lang="en-US" sz="1600" dirty="0"/>
              <a:t> for designing state feedback controller</a:t>
            </a:r>
          </a:p>
          <a:p>
            <a:pPr marL="285750" lvl="0" indent="-285750" algn="l" rtl="0">
              <a:spcBef>
                <a:spcPts val="600"/>
              </a:spcBef>
              <a:spcAft>
                <a:spcPts val="0"/>
              </a:spcAft>
              <a:buClr>
                <a:schemeClr val="dk1"/>
              </a:buClr>
              <a:buSzPts val="1100"/>
              <a:buFont typeface="Wingdings" panose="05000000000000000000" pitchFamily="2" charset="2"/>
              <a:buChar char="ü"/>
            </a:pPr>
            <a:r>
              <a:rPr lang="en-US" sz="1600" dirty="0"/>
              <a:t>Simulation of linear system with state feed back controller</a:t>
            </a:r>
          </a:p>
          <a:p>
            <a:pPr marL="285750" indent="-285750">
              <a:buClr>
                <a:schemeClr val="dk1"/>
              </a:buClr>
              <a:buSzPts val="1100"/>
              <a:buFont typeface="Wingdings" panose="05000000000000000000" pitchFamily="2" charset="2"/>
              <a:buChar char="ü"/>
            </a:pPr>
            <a:r>
              <a:rPr lang="en-US" sz="1600" dirty="0"/>
              <a:t>Simulation of non-linear system with state feed back controller</a:t>
            </a:r>
          </a:p>
          <a:p>
            <a:pPr marL="285750" lvl="0" indent="-285750" algn="l" rtl="0">
              <a:spcBef>
                <a:spcPts val="600"/>
              </a:spcBef>
              <a:spcAft>
                <a:spcPts val="0"/>
              </a:spcAft>
              <a:buClr>
                <a:schemeClr val="dk1"/>
              </a:buClr>
              <a:buSzPts val="1100"/>
              <a:buFont typeface="Wingdings" panose="05000000000000000000" pitchFamily="2" charset="2"/>
              <a:buChar char="ü"/>
            </a:pPr>
            <a:r>
              <a:rPr lang="en-US" sz="1600" dirty="0" err="1"/>
              <a:t>Unstability</a:t>
            </a:r>
            <a:r>
              <a:rPr lang="en-US" sz="1600" dirty="0"/>
              <a:t> of nonlinear system with state feedback </a:t>
            </a:r>
          </a:p>
          <a:p>
            <a:pPr marL="285750" lvl="0" indent="-285750" algn="l" rtl="0">
              <a:spcBef>
                <a:spcPts val="600"/>
              </a:spcBef>
              <a:spcAft>
                <a:spcPts val="0"/>
              </a:spcAft>
              <a:buClr>
                <a:schemeClr val="dk1"/>
              </a:buClr>
              <a:buSzPts val="1100"/>
              <a:buFont typeface="Wingdings" panose="05000000000000000000" pitchFamily="2" charset="2"/>
              <a:buChar char="ü"/>
            </a:pPr>
            <a:r>
              <a:rPr lang="en-US" sz="1600" dirty="0"/>
              <a:t>Static pre-compensator</a:t>
            </a:r>
          </a:p>
          <a:p>
            <a:pPr marL="285750" lvl="0" indent="-285750" algn="l" rtl="0">
              <a:spcBef>
                <a:spcPts val="600"/>
              </a:spcBef>
              <a:spcAft>
                <a:spcPts val="0"/>
              </a:spcAft>
              <a:buClr>
                <a:schemeClr val="dk1"/>
              </a:buClr>
              <a:buSzPts val="1100"/>
              <a:buFont typeface="Wingdings" panose="05000000000000000000" pitchFamily="2" charset="2"/>
              <a:buChar char="ü"/>
            </a:pPr>
            <a:r>
              <a:rPr lang="en-US" sz="1600" dirty="0"/>
              <a:t>Dynamic pre-compensator </a:t>
            </a:r>
          </a:p>
          <a:p>
            <a:pPr marL="285750" indent="-285750">
              <a:buClr>
                <a:schemeClr val="dk1"/>
              </a:buClr>
              <a:buSzPts val="1100"/>
              <a:buFont typeface="Wingdings" panose="05000000000000000000" pitchFamily="2" charset="2"/>
              <a:buChar char="ü"/>
            </a:pPr>
            <a:r>
              <a:rPr lang="en-US" sz="1600" dirty="0"/>
              <a:t>Simulation  of pre-compensator tracking sine signal</a:t>
            </a:r>
          </a:p>
          <a:p>
            <a:pPr marL="0" lvl="0" indent="0" algn="l" rtl="0">
              <a:spcBef>
                <a:spcPts val="600"/>
              </a:spcBef>
              <a:spcAft>
                <a:spcPts val="0"/>
              </a:spcAft>
              <a:buClr>
                <a:schemeClr val="dk1"/>
              </a:buClr>
              <a:buSzPts val="1100"/>
              <a:buNone/>
            </a:pPr>
            <a:endParaRPr lang="en-US" sz="1600" dirty="0"/>
          </a:p>
          <a:p>
            <a:pPr marL="0" lvl="0" indent="0" algn="l" rtl="0">
              <a:spcBef>
                <a:spcPts val="600"/>
              </a:spcBef>
              <a:spcAft>
                <a:spcPts val="1000"/>
              </a:spcAft>
              <a:buNone/>
            </a:pPr>
            <a:endParaRPr lang="en-US" dirty="0"/>
          </a:p>
        </p:txBody>
      </p:sp>
      <p:grpSp>
        <p:nvGrpSpPr>
          <p:cNvPr id="194" name="Google Shape;194;p12"/>
          <p:cNvGrpSpPr/>
          <p:nvPr/>
        </p:nvGrpSpPr>
        <p:grpSpPr>
          <a:xfrm>
            <a:off x="293683" y="574116"/>
            <a:ext cx="309041" cy="403123"/>
            <a:chOff x="590250" y="244200"/>
            <a:chExt cx="407975" cy="532175"/>
          </a:xfrm>
        </p:grpSpPr>
        <p:sp>
          <p:nvSpPr>
            <p:cNvPr id="195" name="Google Shape;195;p12"/>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2"/>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2"/>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2"/>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2"/>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2"/>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2"/>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2"/>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2"/>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2"/>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2"/>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2"/>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2"/>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2"/>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687755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r>
              <a:rPr lang="en-US" dirty="0"/>
              <a:t>1- </a:t>
            </a:r>
            <a:r>
              <a:rPr lang="en-US" sz="2000" dirty="0"/>
              <a:t>Minimal subsystem</a:t>
            </a:r>
            <a:endParaRPr dirty="0"/>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grpSp>
        <p:nvGrpSpPr>
          <p:cNvPr id="271" name="Google Shape;271;p18"/>
          <p:cNvGrpSpPr/>
          <p:nvPr/>
        </p:nvGrpSpPr>
        <p:grpSpPr>
          <a:xfrm>
            <a:off x="312466" y="587260"/>
            <a:ext cx="309022" cy="376837"/>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DD006E8B-A02E-FEEB-60F9-E9545113D5DF}"/>
              </a:ext>
            </a:extLst>
          </p:cNvPr>
          <p:cNvPicPr>
            <a:picLocks noChangeAspect="1"/>
          </p:cNvPicPr>
          <p:nvPr/>
        </p:nvPicPr>
        <p:blipFill>
          <a:blip r:embed="rId3"/>
          <a:stretch>
            <a:fillRect/>
          </a:stretch>
        </p:blipFill>
        <p:spPr>
          <a:xfrm>
            <a:off x="1990725" y="1414462"/>
            <a:ext cx="5162550" cy="2314575"/>
          </a:xfrm>
          <a:prstGeom prst="rect">
            <a:avLst/>
          </a:prstGeom>
        </p:spPr>
      </p:pic>
      <p:sp>
        <p:nvSpPr>
          <p:cNvPr id="4" name="TextBox 3">
            <a:extLst>
              <a:ext uri="{FF2B5EF4-FFF2-40B4-BE49-F238E27FC236}">
                <a16:creationId xmlns:a16="http://schemas.microsoft.com/office/drawing/2014/main" id="{9F7C2EFA-6193-2E53-116A-F3A9DBEDA846}"/>
              </a:ext>
            </a:extLst>
          </p:cNvPr>
          <p:cNvSpPr txBox="1"/>
          <p:nvPr/>
        </p:nvSpPr>
        <p:spPr>
          <a:xfrm>
            <a:off x="605808" y="3940762"/>
            <a:ext cx="5558774" cy="307777"/>
          </a:xfrm>
          <a:prstGeom prst="rect">
            <a:avLst/>
          </a:prstGeom>
          <a:noFill/>
        </p:spPr>
        <p:txBody>
          <a:bodyPr wrap="square" rtlCol="0">
            <a:spAutoFit/>
          </a:bodyPr>
          <a:lstStyle/>
          <a:p>
            <a:pPr marL="285750" indent="-285750">
              <a:buFont typeface="Arial" panose="020B0604020202020204" pitchFamily="34" charset="0"/>
              <a:buChar char="•"/>
            </a:pPr>
            <a:r>
              <a:rPr lang="en-US" dirty="0"/>
              <a:t>We have no uncontrollable</a:t>
            </a:r>
            <a:r>
              <a:rPr lang="fa-IR" dirty="0"/>
              <a:t>  </a:t>
            </a:r>
            <a:r>
              <a:rPr lang="en-US" dirty="0"/>
              <a:t>and unobservable states.</a:t>
            </a:r>
            <a:r>
              <a:rPr lang="fa-IR" dirty="0"/>
              <a:t> </a:t>
            </a:r>
            <a:endParaRPr lang="en-US" dirty="0"/>
          </a:p>
        </p:txBody>
      </p:sp>
    </p:spTree>
    <p:extLst>
      <p:ext uri="{BB962C8B-B14F-4D97-AF65-F5344CB8AC3E}">
        <p14:creationId xmlns:p14="http://schemas.microsoft.com/office/powerpoint/2010/main" val="1703908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r>
              <a:rPr lang="en-US" dirty="0"/>
              <a:t>2- </a:t>
            </a:r>
            <a:r>
              <a:rPr lang="en-US" sz="2000" dirty="0"/>
              <a:t>Criteria for designing state feedback controller</a:t>
            </a:r>
            <a:endParaRPr dirty="0"/>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grpSp>
        <p:nvGrpSpPr>
          <p:cNvPr id="271" name="Google Shape;271;p18"/>
          <p:cNvGrpSpPr/>
          <p:nvPr/>
        </p:nvGrpSpPr>
        <p:grpSpPr>
          <a:xfrm>
            <a:off x="312466" y="587260"/>
            <a:ext cx="309022" cy="376837"/>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A2DECC05-1DB1-716B-3C29-A3BD9ED8DFE4}"/>
              </a:ext>
            </a:extLst>
          </p:cNvPr>
          <p:cNvPicPr>
            <a:picLocks noChangeAspect="1"/>
          </p:cNvPicPr>
          <p:nvPr/>
        </p:nvPicPr>
        <p:blipFill>
          <a:blip r:embed="rId3"/>
          <a:stretch>
            <a:fillRect/>
          </a:stretch>
        </p:blipFill>
        <p:spPr>
          <a:xfrm>
            <a:off x="433316" y="1498251"/>
            <a:ext cx="4089400" cy="3039525"/>
          </a:xfrm>
          <a:prstGeom prst="rect">
            <a:avLst/>
          </a:prstGeom>
        </p:spPr>
      </p:pic>
      <p:sp>
        <p:nvSpPr>
          <p:cNvPr id="5" name="TextBox 4">
            <a:extLst>
              <a:ext uri="{FF2B5EF4-FFF2-40B4-BE49-F238E27FC236}">
                <a16:creationId xmlns:a16="http://schemas.microsoft.com/office/drawing/2014/main" id="{1773C008-3A7D-C530-44C7-F7C035BCD5F6}"/>
              </a:ext>
            </a:extLst>
          </p:cNvPr>
          <p:cNvSpPr txBox="1"/>
          <p:nvPr/>
        </p:nvSpPr>
        <p:spPr>
          <a:xfrm>
            <a:off x="1888214" y="4597036"/>
            <a:ext cx="1555261" cy="307777"/>
          </a:xfrm>
          <a:prstGeom prst="rect">
            <a:avLst/>
          </a:prstGeom>
          <a:noFill/>
        </p:spPr>
        <p:txBody>
          <a:bodyPr wrap="square" rtlCol="0">
            <a:spAutoFit/>
          </a:bodyPr>
          <a:lstStyle/>
          <a:p>
            <a:r>
              <a:rPr lang="en-US" dirty="0"/>
              <a:t>Step response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56A5515-5128-959F-AE1F-14A1928D3C74}"/>
                  </a:ext>
                </a:extLst>
              </p:cNvPr>
              <p:cNvSpPr txBox="1"/>
              <p:nvPr/>
            </p:nvSpPr>
            <p:spPr>
              <a:xfrm>
                <a:off x="3999525" y="1849576"/>
                <a:ext cx="4575906" cy="10633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836967"/>
                              </a:solidFill>
                              <a:latin typeface="Cambria Math" panose="02040503050406030204" pitchFamily="18" charset="0"/>
                            </a:rPr>
                          </m:ctrlPr>
                        </m:dPr>
                        <m:e>
                          <m:eqArr>
                            <m:eqArrPr>
                              <m:ctrlPr>
                                <a:rPr lang="en-US" i="1">
                                  <a:solidFill>
                                    <a:srgbClr val="836967"/>
                                  </a:solidFill>
                                  <a:latin typeface="Cambria Math" panose="02040503050406030204" pitchFamily="18" charset="0"/>
                                </a:rPr>
                              </m:ctrlPr>
                            </m:eqArrPr>
                            <m:e>
                              <m:r>
                                <a:rPr lang="en-US">
                                  <a:latin typeface="Cambria Math" panose="02040503050406030204" pitchFamily="18" charset="0"/>
                                </a:rPr>
                                <m:t>&amp;</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r>
                                    <a:rPr lang="en-US" i="0">
                                      <a:latin typeface="Cambria Math" panose="02040503050406030204" pitchFamily="18" charset="0"/>
                                    </a:rPr>
                                    <m:t>,</m:t>
                                  </m:r>
                                  <m:r>
                                    <a:rPr lang="en-US" i="1">
                                      <a:latin typeface="Cambria Math" panose="02040503050406030204" pitchFamily="18" charset="0"/>
                                    </a:rPr>
                                    <m:t>𝑛𝑒𝑤</m:t>
                                  </m:r>
                                </m:sub>
                              </m:sSub>
                              <m:r>
                                <a:rPr lang="en-US" i="0">
                                  <a:latin typeface="Cambria Math" panose="02040503050406030204" pitchFamily="18" charset="0"/>
                                </a:rPr>
                                <m:t>=  </m:t>
                              </m:r>
                              <m:f>
                                <m:fPr>
                                  <m:ctrlPr>
                                    <a:rPr lang="en-US" i="1">
                                      <a:solidFill>
                                        <a:srgbClr val="836967"/>
                                      </a:solidFill>
                                      <a:latin typeface="Cambria Math" panose="02040503050406030204" pitchFamily="18" charset="0"/>
                                    </a:rPr>
                                  </m:ctrlPr>
                                </m:fPr>
                                <m:num>
                                  <m:r>
                                    <a:rPr lang="en-US" i="0">
                                      <a:latin typeface="Cambria Math" panose="02040503050406030204" pitchFamily="18" charset="0"/>
                                    </a:rPr>
                                    <m:t>4</m:t>
                                  </m:r>
                                </m:num>
                                <m:den>
                                  <m:r>
                                    <m:rPr>
                                      <m:sty m:val="p"/>
                                    </m:rPr>
                                    <a:rPr lang="en-US" i="0">
                                      <a:latin typeface="Cambria Math" panose="02040503050406030204" pitchFamily="18" charset="0"/>
                                    </a:rPr>
                                    <m:t>ξ</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𝑛</m:t>
                                      </m:r>
                                    </m:sub>
                                  </m:sSub>
                                </m:den>
                              </m:f>
                              <m:r>
                                <a:rPr lang="en-US" i="0">
                                  <a:latin typeface="Cambria Math" panose="02040503050406030204" pitchFamily="18" charset="0"/>
                                </a:rPr>
                                <m:t>=</m:t>
                              </m:r>
                              <m:r>
                                <a:rPr lang="en-US" i="0">
                                  <a:latin typeface="Cambria Math" panose="02040503050406030204" pitchFamily="18" charset="0"/>
                                </a:rPr>
                                <m:t>60</m:t>
                              </m:r>
                            </m:e>
                            <m:e>
                              <m:r>
                                <a:rPr lang="en-US" i="0">
                                  <a:latin typeface="Cambria Math" panose="02040503050406030204" pitchFamily="18" charset="0"/>
                                </a:rPr>
                                <m:t>&amp;</m:t>
                              </m:r>
                              <m:r>
                                <a:rPr lang="en-US" i="1">
                                  <a:latin typeface="Cambria Math" panose="02040503050406030204" pitchFamily="18" charset="0"/>
                                </a:rPr>
                                <m:t>𝑂𝑣𝑒𝑟𝑆</m:t>
                              </m:r>
                              <m:r>
                                <a:rPr lang="en-US" i="1">
                                  <a:latin typeface="Cambria Math" panose="02040503050406030204" pitchFamily="18" charset="0"/>
                                </a:rPr>
                                <m:t>h</m:t>
                              </m:r>
                              <m:r>
                                <a:rPr lang="en-US" i="1">
                                  <a:latin typeface="Cambria Math" panose="02040503050406030204" pitchFamily="18" charset="0"/>
                                </a:rPr>
                                <m:t>𝑜𝑜𝑡</m:t>
                              </m:r>
                              <m:r>
                                <a:rPr lang="en-US" i="0">
                                  <a:latin typeface="Cambria Math" panose="02040503050406030204" pitchFamily="18" charset="0"/>
                                </a:rPr>
                                <m:t>= </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𝑒</m:t>
                                  </m:r>
                                </m:e>
                                <m:sup>
                                  <m:f>
                                    <m:fPr>
                                      <m:ctrlPr>
                                        <a:rPr lang="en-US" i="1">
                                          <a:solidFill>
                                            <a:srgbClr val="836967"/>
                                          </a:solidFill>
                                          <a:latin typeface="Cambria Math" panose="02040503050406030204" pitchFamily="18" charset="0"/>
                                        </a:rPr>
                                      </m:ctrlPr>
                                    </m:fPr>
                                    <m:num>
                                      <m:r>
                                        <a:rPr lang="en-US" i="0">
                                          <a:latin typeface="Cambria Math" panose="02040503050406030204" pitchFamily="18" charset="0"/>
                                        </a:rPr>
                                        <m:t>−</m:t>
                                      </m:r>
                                      <m:r>
                                        <m:rPr>
                                          <m:sty m:val="p"/>
                                        </m:rPr>
                                        <a:rPr lang="en-US" i="0">
                                          <a:latin typeface="Cambria Math" panose="02040503050406030204" pitchFamily="18" charset="0"/>
                                        </a:rPr>
                                        <m:t>ξπ</m:t>
                                      </m:r>
                                    </m:num>
                                    <m:den>
                                      <m:rad>
                                        <m:radPr>
                                          <m:degHide m:val="on"/>
                                          <m:ctrlPr>
                                            <a:rPr lang="en-US" i="1">
                                              <a:solidFill>
                                                <a:srgbClr val="836967"/>
                                              </a:solidFill>
                                              <a:latin typeface="Cambria Math" panose="02040503050406030204" pitchFamily="18" charset="0"/>
                                            </a:rPr>
                                          </m:ctrlPr>
                                        </m:radPr>
                                        <m:deg/>
                                        <m:e>
                                          <m:r>
                                            <a:rPr lang="en-US" i="0">
                                              <a:latin typeface="Cambria Math" panose="02040503050406030204" pitchFamily="18" charset="0"/>
                                            </a:rPr>
                                            <m:t>1</m:t>
                                          </m:r>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r>
                                                <m:rPr>
                                                  <m:sty m:val="p"/>
                                                </m:rPr>
                                                <a:rPr lang="en-US" i="0">
                                                  <a:latin typeface="Cambria Math" panose="02040503050406030204" pitchFamily="18" charset="0"/>
                                                </a:rPr>
                                                <m:t>ξ</m:t>
                                              </m:r>
                                            </m:e>
                                            <m:sup>
                                              <m:r>
                                                <a:rPr lang="en-US" i="0">
                                                  <a:latin typeface="Cambria Math" panose="02040503050406030204" pitchFamily="18" charset="0"/>
                                                </a:rPr>
                                                <m:t>2</m:t>
                                              </m:r>
                                            </m:sup>
                                          </m:sSup>
                                        </m:e>
                                      </m:rad>
                                    </m:den>
                                  </m:f>
                                </m:sup>
                              </m:sSup>
                              <m:r>
                                <a:rPr lang="en-US" i="0">
                                  <a:latin typeface="Cambria Math" panose="02040503050406030204" pitchFamily="18" charset="0"/>
                                </a:rPr>
                                <m:t>=</m:t>
                              </m:r>
                              <m:r>
                                <a:rPr lang="en-US" i="0">
                                  <a:latin typeface="Cambria Math" panose="02040503050406030204" pitchFamily="18" charset="0"/>
                                </a:rPr>
                                <m:t>0</m:t>
                              </m:r>
                            </m:e>
                          </m:eqArr>
                        </m:e>
                      </m:d>
                    </m:oMath>
                  </m:oMathPara>
                </a14:m>
                <a:endParaRPr lang="en-US" dirty="0"/>
              </a:p>
            </p:txBody>
          </p:sp>
        </mc:Choice>
        <mc:Fallback xmlns="">
          <p:sp>
            <p:nvSpPr>
              <p:cNvPr id="7" name="TextBox 6">
                <a:extLst>
                  <a:ext uri="{FF2B5EF4-FFF2-40B4-BE49-F238E27FC236}">
                    <a16:creationId xmlns:a16="http://schemas.microsoft.com/office/drawing/2014/main" id="{E56A5515-5128-959F-AE1F-14A1928D3C74}"/>
                  </a:ext>
                </a:extLst>
              </p:cNvPr>
              <p:cNvSpPr txBox="1">
                <a:spLocks noRot="1" noChangeAspect="1" noMove="1" noResize="1" noEditPoints="1" noAdjustHandles="1" noChangeArrowheads="1" noChangeShapeType="1" noTextEdit="1"/>
              </p:cNvSpPr>
              <p:nvPr/>
            </p:nvSpPr>
            <p:spPr>
              <a:xfrm>
                <a:off x="3999525" y="1849576"/>
                <a:ext cx="4575906" cy="1063368"/>
              </a:xfrm>
              <a:prstGeom prst="rect">
                <a:avLst/>
              </a:prstGeom>
              <a:blipFill>
                <a:blip r:embed="rId4"/>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5B61F9FD-01B7-6E5B-B71E-5D46286BBFA3}"/>
              </a:ext>
            </a:extLst>
          </p:cNvPr>
          <p:cNvSpPr txBox="1"/>
          <p:nvPr/>
        </p:nvSpPr>
        <p:spPr>
          <a:xfrm>
            <a:off x="5127888" y="1418671"/>
            <a:ext cx="3384062" cy="307777"/>
          </a:xfrm>
          <a:prstGeom prst="rect">
            <a:avLst/>
          </a:prstGeom>
          <a:noFill/>
        </p:spPr>
        <p:txBody>
          <a:bodyPr wrap="square" rtlCol="0">
            <a:spAutoFit/>
          </a:bodyPr>
          <a:lstStyle/>
          <a:p>
            <a:r>
              <a:rPr lang="en-US" dirty="0"/>
              <a:t>Chosen criteria for designing:</a:t>
            </a:r>
          </a:p>
        </p:txBody>
      </p:sp>
      <p:sp>
        <p:nvSpPr>
          <p:cNvPr id="9" name="Arrow: Down 8">
            <a:extLst>
              <a:ext uri="{FF2B5EF4-FFF2-40B4-BE49-F238E27FC236}">
                <a16:creationId xmlns:a16="http://schemas.microsoft.com/office/drawing/2014/main" id="{CF02A6BE-97D4-DA5D-06F5-EDEDF5DF9D67}"/>
              </a:ext>
            </a:extLst>
          </p:cNvPr>
          <p:cNvSpPr/>
          <p:nvPr/>
        </p:nvSpPr>
        <p:spPr>
          <a:xfrm>
            <a:off x="6478955" y="3018013"/>
            <a:ext cx="280180" cy="4051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7DA5FAB-DD4F-CD15-B0FC-363ED57CAA76}"/>
              </a:ext>
            </a:extLst>
          </p:cNvPr>
          <p:cNvPicPr>
            <a:picLocks noChangeAspect="1"/>
          </p:cNvPicPr>
          <p:nvPr/>
        </p:nvPicPr>
        <p:blipFill>
          <a:blip r:embed="rId5"/>
          <a:stretch>
            <a:fillRect/>
          </a:stretch>
        </p:blipFill>
        <p:spPr>
          <a:xfrm>
            <a:off x="5331630" y="3573336"/>
            <a:ext cx="1482090" cy="1369060"/>
          </a:xfrm>
          <a:prstGeom prst="rect">
            <a:avLst/>
          </a:prstGeom>
        </p:spPr>
      </p:pic>
      <p:sp>
        <p:nvSpPr>
          <p:cNvPr id="11" name="Arrow: Right 10">
            <a:extLst>
              <a:ext uri="{FF2B5EF4-FFF2-40B4-BE49-F238E27FC236}">
                <a16:creationId xmlns:a16="http://schemas.microsoft.com/office/drawing/2014/main" id="{69F04A40-7DC6-6D55-4F95-6354A4D44A0C}"/>
              </a:ext>
            </a:extLst>
          </p:cNvPr>
          <p:cNvSpPr/>
          <p:nvPr/>
        </p:nvSpPr>
        <p:spPr>
          <a:xfrm>
            <a:off x="4697046" y="2381260"/>
            <a:ext cx="430842" cy="2916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62003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r>
              <a:rPr lang="en-US" dirty="0"/>
              <a:t>3- </a:t>
            </a:r>
            <a:r>
              <a:rPr lang="en-US" sz="2000" dirty="0"/>
              <a:t>Simulation of linear system with state feed back controller</a:t>
            </a:r>
            <a:endParaRPr dirty="0"/>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grpSp>
        <p:nvGrpSpPr>
          <p:cNvPr id="271" name="Google Shape;271;p18"/>
          <p:cNvGrpSpPr/>
          <p:nvPr/>
        </p:nvGrpSpPr>
        <p:grpSpPr>
          <a:xfrm>
            <a:off x="312466" y="587260"/>
            <a:ext cx="309022" cy="376837"/>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2B9528DF-6912-942E-2882-9064952D5293}"/>
              </a:ext>
            </a:extLst>
          </p:cNvPr>
          <p:cNvPicPr>
            <a:picLocks noChangeAspect="1"/>
          </p:cNvPicPr>
          <p:nvPr/>
        </p:nvPicPr>
        <p:blipFill>
          <a:blip r:embed="rId3"/>
          <a:stretch>
            <a:fillRect/>
          </a:stretch>
        </p:blipFill>
        <p:spPr>
          <a:xfrm>
            <a:off x="124631" y="1385343"/>
            <a:ext cx="4821330" cy="2964725"/>
          </a:xfrm>
          <a:prstGeom prst="rect">
            <a:avLst/>
          </a:prstGeom>
        </p:spPr>
      </p:pic>
      <p:pic>
        <p:nvPicPr>
          <p:cNvPr id="2" name="Picture 1">
            <a:extLst>
              <a:ext uri="{FF2B5EF4-FFF2-40B4-BE49-F238E27FC236}">
                <a16:creationId xmlns:a16="http://schemas.microsoft.com/office/drawing/2014/main" id="{ADF89CDD-5A9A-BE2B-A070-CA7F9188C6D3}"/>
              </a:ext>
            </a:extLst>
          </p:cNvPr>
          <p:cNvPicPr>
            <a:picLocks noChangeAspect="1"/>
          </p:cNvPicPr>
          <p:nvPr/>
        </p:nvPicPr>
        <p:blipFill>
          <a:blip r:embed="rId4"/>
          <a:stretch>
            <a:fillRect/>
          </a:stretch>
        </p:blipFill>
        <p:spPr>
          <a:xfrm>
            <a:off x="4809573" y="1805651"/>
            <a:ext cx="4145547" cy="1892070"/>
          </a:xfrm>
          <a:prstGeom prst="rect">
            <a:avLst/>
          </a:prstGeom>
        </p:spPr>
      </p:pic>
      <p:sp>
        <p:nvSpPr>
          <p:cNvPr id="4" name="TextBox 3">
            <a:extLst>
              <a:ext uri="{FF2B5EF4-FFF2-40B4-BE49-F238E27FC236}">
                <a16:creationId xmlns:a16="http://schemas.microsoft.com/office/drawing/2014/main" id="{15BB5A51-EC73-20EF-A6BE-FEEEB04FA567}"/>
              </a:ext>
            </a:extLst>
          </p:cNvPr>
          <p:cNvSpPr txBox="1"/>
          <p:nvPr/>
        </p:nvSpPr>
        <p:spPr>
          <a:xfrm>
            <a:off x="124631" y="4267168"/>
            <a:ext cx="6838462" cy="738664"/>
          </a:xfrm>
          <a:prstGeom prst="rect">
            <a:avLst/>
          </a:prstGeom>
          <a:noFill/>
        </p:spPr>
        <p:txBody>
          <a:bodyPr wrap="square">
            <a:spAutoFit/>
          </a:bodyPr>
          <a:lstStyle/>
          <a:p>
            <a:pPr marL="285750" indent="-285750">
              <a:buFont typeface="Arial" panose="020B0604020202020204" pitchFamily="34" charset="0"/>
              <a:buChar char="•"/>
            </a:pPr>
            <a:r>
              <a:rPr lang="en-US" dirty="0"/>
              <a:t>The state diagram of the system with step input and zero initial conditions will converge to zero, which is desirable and the system will provide the desired result in addition to maintaining its stability.</a:t>
            </a:r>
          </a:p>
        </p:txBody>
      </p:sp>
    </p:spTree>
    <p:extLst>
      <p:ext uri="{BB962C8B-B14F-4D97-AF65-F5344CB8AC3E}">
        <p14:creationId xmlns:p14="http://schemas.microsoft.com/office/powerpoint/2010/main" val="37650561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r>
              <a:rPr lang="fa-IR" dirty="0"/>
              <a:t>4</a:t>
            </a:r>
            <a:r>
              <a:rPr lang="en-US" dirty="0"/>
              <a:t>- </a:t>
            </a:r>
            <a:r>
              <a:rPr lang="en-US" sz="2000" dirty="0"/>
              <a:t>Simulation of non-linear system with state feed back controller</a:t>
            </a:r>
            <a:endParaRPr dirty="0"/>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grpSp>
        <p:nvGrpSpPr>
          <p:cNvPr id="271" name="Google Shape;271;p18"/>
          <p:cNvGrpSpPr/>
          <p:nvPr/>
        </p:nvGrpSpPr>
        <p:grpSpPr>
          <a:xfrm>
            <a:off x="312466" y="587260"/>
            <a:ext cx="309022" cy="376837"/>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F498A94E-4F46-DAE7-019C-8A11E91A5843}"/>
              </a:ext>
            </a:extLst>
          </p:cNvPr>
          <p:cNvPicPr>
            <a:picLocks noChangeAspect="1"/>
          </p:cNvPicPr>
          <p:nvPr/>
        </p:nvPicPr>
        <p:blipFill>
          <a:blip r:embed="rId3"/>
          <a:stretch>
            <a:fillRect/>
          </a:stretch>
        </p:blipFill>
        <p:spPr>
          <a:xfrm>
            <a:off x="38322" y="1340554"/>
            <a:ext cx="4722446" cy="2945382"/>
          </a:xfrm>
          <a:prstGeom prst="rect">
            <a:avLst/>
          </a:prstGeom>
        </p:spPr>
      </p:pic>
      <p:pic>
        <p:nvPicPr>
          <p:cNvPr id="3" name="Picture 2">
            <a:extLst>
              <a:ext uri="{FF2B5EF4-FFF2-40B4-BE49-F238E27FC236}">
                <a16:creationId xmlns:a16="http://schemas.microsoft.com/office/drawing/2014/main" id="{CB6EEC91-17FF-F9D9-B51C-40D070CD5706}"/>
              </a:ext>
            </a:extLst>
          </p:cNvPr>
          <p:cNvPicPr>
            <a:picLocks noChangeAspect="1"/>
          </p:cNvPicPr>
          <p:nvPr/>
        </p:nvPicPr>
        <p:blipFill>
          <a:blip r:embed="rId4"/>
          <a:stretch>
            <a:fillRect/>
          </a:stretch>
        </p:blipFill>
        <p:spPr>
          <a:xfrm>
            <a:off x="4760768" y="1766033"/>
            <a:ext cx="4247431" cy="1938117"/>
          </a:xfrm>
          <a:prstGeom prst="rect">
            <a:avLst/>
          </a:prstGeom>
        </p:spPr>
      </p:pic>
      <p:sp>
        <p:nvSpPr>
          <p:cNvPr id="4" name="TextBox 3">
            <a:extLst>
              <a:ext uri="{FF2B5EF4-FFF2-40B4-BE49-F238E27FC236}">
                <a16:creationId xmlns:a16="http://schemas.microsoft.com/office/drawing/2014/main" id="{2A3E4F21-3DE8-A48C-AB45-5B17C859B957}"/>
              </a:ext>
            </a:extLst>
          </p:cNvPr>
          <p:cNvSpPr txBox="1"/>
          <p:nvPr/>
        </p:nvSpPr>
        <p:spPr>
          <a:xfrm>
            <a:off x="122679" y="4165458"/>
            <a:ext cx="6641591" cy="523220"/>
          </a:xfrm>
          <a:prstGeom prst="rect">
            <a:avLst/>
          </a:prstGeom>
          <a:noFill/>
        </p:spPr>
        <p:txBody>
          <a:bodyPr wrap="square">
            <a:spAutoFit/>
          </a:bodyPr>
          <a:lstStyle/>
          <a:p>
            <a:pPr marL="285750" indent="-285750">
              <a:buFont typeface="Arial" panose="020B0604020202020204" pitchFamily="34" charset="0"/>
              <a:buChar char="•"/>
            </a:pPr>
            <a:r>
              <a:rPr lang="en-US" dirty="0"/>
              <a:t>The state diagram of the system with the step input and the initial conditions will be stable after a short time, which is a desirable result.</a:t>
            </a:r>
          </a:p>
        </p:txBody>
      </p:sp>
    </p:spTree>
    <p:extLst>
      <p:ext uri="{BB962C8B-B14F-4D97-AF65-F5344CB8AC3E}">
        <p14:creationId xmlns:p14="http://schemas.microsoft.com/office/powerpoint/2010/main" val="204392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r>
              <a:rPr lang="fa-IR" dirty="0"/>
              <a:t>5</a:t>
            </a:r>
            <a:r>
              <a:rPr lang="en-US" dirty="0"/>
              <a:t>- </a:t>
            </a:r>
            <a:r>
              <a:rPr lang="en-US" sz="2000" dirty="0" err="1"/>
              <a:t>Unstability</a:t>
            </a:r>
            <a:r>
              <a:rPr lang="en-US" sz="2000" dirty="0"/>
              <a:t> of nonlinear system with state feedback </a:t>
            </a:r>
            <a:endParaRPr dirty="0"/>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grpSp>
        <p:nvGrpSpPr>
          <p:cNvPr id="271" name="Google Shape;271;p18"/>
          <p:cNvGrpSpPr/>
          <p:nvPr/>
        </p:nvGrpSpPr>
        <p:grpSpPr>
          <a:xfrm>
            <a:off x="312466" y="587260"/>
            <a:ext cx="309022" cy="376837"/>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6AA4F68E-113B-BA1F-78DD-AA6230A91D55}"/>
              </a:ext>
            </a:extLst>
          </p:cNvPr>
          <p:cNvPicPr>
            <a:picLocks noChangeAspect="1"/>
          </p:cNvPicPr>
          <p:nvPr/>
        </p:nvPicPr>
        <p:blipFill>
          <a:blip r:embed="rId3"/>
          <a:stretch>
            <a:fillRect/>
          </a:stretch>
        </p:blipFill>
        <p:spPr>
          <a:xfrm>
            <a:off x="2178573" y="1407634"/>
            <a:ext cx="4425950" cy="2523490"/>
          </a:xfrm>
          <a:prstGeom prst="rect">
            <a:avLst/>
          </a:prstGeom>
        </p:spPr>
      </p:pic>
      <p:sp>
        <p:nvSpPr>
          <p:cNvPr id="4" name="TextBox 3">
            <a:extLst>
              <a:ext uri="{FF2B5EF4-FFF2-40B4-BE49-F238E27FC236}">
                <a16:creationId xmlns:a16="http://schemas.microsoft.com/office/drawing/2014/main" id="{F9CEA9DA-EB81-16A2-E8B3-AAA29D4CD6F7}"/>
              </a:ext>
            </a:extLst>
          </p:cNvPr>
          <p:cNvSpPr txBox="1"/>
          <p:nvPr/>
        </p:nvSpPr>
        <p:spPr>
          <a:xfrm>
            <a:off x="634627" y="4078384"/>
            <a:ext cx="5998715" cy="954107"/>
          </a:xfrm>
          <a:prstGeom prst="rect">
            <a:avLst/>
          </a:prstGeom>
          <a:noFill/>
        </p:spPr>
        <p:txBody>
          <a:bodyPr wrap="square" rtlCol="0">
            <a:spAutoFit/>
          </a:bodyPr>
          <a:lstStyle/>
          <a:p>
            <a:pPr marL="285750" indent="-285750">
              <a:buFont typeface="Arial" panose="020B0604020202020204" pitchFamily="34" charset="0"/>
              <a:buChar char="•"/>
            </a:pPr>
            <a:r>
              <a:rPr lang="en-US" dirty="0"/>
              <a:t>Nonlinear system is stable if we considered the initial conditions of the system around the equilibrium points.</a:t>
            </a:r>
          </a:p>
          <a:p>
            <a:pPr marL="285750" indent="-285750">
              <a:buFont typeface="Arial" panose="020B0604020202020204" pitchFamily="34" charset="0"/>
              <a:buChar char="•"/>
            </a:pPr>
            <a:r>
              <a:rPr lang="en-US" dirty="0"/>
              <a:t>For example, if we consider the initial conditions equal to zero, we encounter an error due to the negative output values in the simulation.</a:t>
            </a:r>
          </a:p>
        </p:txBody>
      </p:sp>
    </p:spTree>
    <p:extLst>
      <p:ext uri="{BB962C8B-B14F-4D97-AF65-F5344CB8AC3E}">
        <p14:creationId xmlns:p14="http://schemas.microsoft.com/office/powerpoint/2010/main" val="4001008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5400" dirty="0"/>
              <a:t>Phase 1</a:t>
            </a:r>
            <a:endParaRPr sz="5400" dirty="0"/>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r>
              <a:rPr lang="en-US" dirty="0"/>
              <a:t>6-1 </a:t>
            </a:r>
            <a:r>
              <a:rPr lang="en-US" sz="2000" dirty="0"/>
              <a:t>Static pre-compensator(linear system)</a:t>
            </a:r>
            <a:endParaRPr dirty="0"/>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grpSp>
        <p:nvGrpSpPr>
          <p:cNvPr id="271" name="Google Shape;271;p18"/>
          <p:cNvGrpSpPr/>
          <p:nvPr/>
        </p:nvGrpSpPr>
        <p:grpSpPr>
          <a:xfrm>
            <a:off x="312466" y="587260"/>
            <a:ext cx="309022" cy="376837"/>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92F07C81-2CE2-35E2-A698-EF2F01DBB67A}"/>
              </a:ext>
            </a:extLst>
          </p:cNvPr>
          <p:cNvPicPr>
            <a:picLocks noChangeAspect="1"/>
          </p:cNvPicPr>
          <p:nvPr/>
        </p:nvPicPr>
        <p:blipFill>
          <a:blip r:embed="rId3"/>
          <a:stretch>
            <a:fillRect/>
          </a:stretch>
        </p:blipFill>
        <p:spPr>
          <a:xfrm>
            <a:off x="1279770" y="1519702"/>
            <a:ext cx="5943600" cy="2573020"/>
          </a:xfrm>
          <a:prstGeom prst="rect">
            <a:avLst/>
          </a:prstGeom>
        </p:spPr>
      </p:pic>
    </p:spTree>
    <p:extLst>
      <p:ext uri="{BB962C8B-B14F-4D97-AF65-F5344CB8AC3E}">
        <p14:creationId xmlns:p14="http://schemas.microsoft.com/office/powerpoint/2010/main" val="28329896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62" name="Google Shape;262;p1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pic>
        <p:nvPicPr>
          <p:cNvPr id="6" name="Picture 5"/>
          <p:cNvPicPr>
            <a:picLocks noChangeAspect="1"/>
          </p:cNvPicPr>
          <p:nvPr/>
        </p:nvPicPr>
        <p:blipFill>
          <a:blip r:embed="rId3"/>
          <a:stretch>
            <a:fillRect/>
          </a:stretch>
        </p:blipFill>
        <p:spPr>
          <a:xfrm>
            <a:off x="193394" y="194851"/>
            <a:ext cx="347502" cy="292633"/>
          </a:xfrm>
          <a:prstGeom prst="rect">
            <a:avLst/>
          </a:prstGeom>
        </p:spPr>
      </p:pic>
      <p:pic>
        <p:nvPicPr>
          <p:cNvPr id="2" name="Picture 1">
            <a:extLst>
              <a:ext uri="{FF2B5EF4-FFF2-40B4-BE49-F238E27FC236}">
                <a16:creationId xmlns:a16="http://schemas.microsoft.com/office/drawing/2014/main" id="{9662CD84-4B5F-B3CA-7D85-F0FDD168573C}"/>
              </a:ext>
            </a:extLst>
          </p:cNvPr>
          <p:cNvPicPr>
            <a:picLocks noChangeAspect="1"/>
          </p:cNvPicPr>
          <p:nvPr/>
        </p:nvPicPr>
        <p:blipFill>
          <a:blip r:embed="rId4"/>
          <a:stretch>
            <a:fillRect/>
          </a:stretch>
        </p:blipFill>
        <p:spPr>
          <a:xfrm>
            <a:off x="209062" y="919357"/>
            <a:ext cx="4198815" cy="3007483"/>
          </a:xfrm>
          <a:prstGeom prst="rect">
            <a:avLst/>
          </a:prstGeom>
        </p:spPr>
      </p:pic>
      <p:pic>
        <p:nvPicPr>
          <p:cNvPr id="4" name="Picture 3">
            <a:extLst>
              <a:ext uri="{FF2B5EF4-FFF2-40B4-BE49-F238E27FC236}">
                <a16:creationId xmlns:a16="http://schemas.microsoft.com/office/drawing/2014/main" id="{35646E4F-463D-6BD2-A605-C3A25E9225AB}"/>
              </a:ext>
            </a:extLst>
          </p:cNvPr>
          <p:cNvPicPr>
            <a:picLocks noChangeAspect="1"/>
          </p:cNvPicPr>
          <p:nvPr/>
        </p:nvPicPr>
        <p:blipFill>
          <a:blip r:embed="rId5"/>
          <a:stretch>
            <a:fillRect/>
          </a:stretch>
        </p:blipFill>
        <p:spPr>
          <a:xfrm>
            <a:off x="4572000" y="844062"/>
            <a:ext cx="4470400" cy="3082778"/>
          </a:xfrm>
          <a:prstGeom prst="rect">
            <a:avLst/>
          </a:prstGeom>
        </p:spPr>
      </p:pic>
      <p:sp>
        <p:nvSpPr>
          <p:cNvPr id="7" name="TextBox 6">
            <a:extLst>
              <a:ext uri="{FF2B5EF4-FFF2-40B4-BE49-F238E27FC236}">
                <a16:creationId xmlns:a16="http://schemas.microsoft.com/office/drawing/2014/main" id="{DA303557-E813-C244-27E4-BF0C8D7CF990}"/>
              </a:ext>
            </a:extLst>
          </p:cNvPr>
          <p:cNvSpPr txBox="1"/>
          <p:nvPr/>
        </p:nvSpPr>
        <p:spPr>
          <a:xfrm>
            <a:off x="2194133" y="191400"/>
            <a:ext cx="5605621" cy="307777"/>
          </a:xfrm>
          <a:prstGeom prst="rect">
            <a:avLst/>
          </a:prstGeom>
          <a:noFill/>
        </p:spPr>
        <p:txBody>
          <a:bodyPr wrap="square" rtlCol="0">
            <a:spAutoFit/>
          </a:bodyPr>
          <a:lstStyle/>
          <a:p>
            <a:r>
              <a:rPr lang="en-US" dirty="0"/>
              <a:t>Step input and constant disturbance</a:t>
            </a:r>
          </a:p>
        </p:txBody>
      </p:sp>
    </p:spTree>
    <p:extLst>
      <p:ext uri="{BB962C8B-B14F-4D97-AF65-F5344CB8AC3E}">
        <p14:creationId xmlns:p14="http://schemas.microsoft.com/office/powerpoint/2010/main" val="42166260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62" name="Google Shape;262;p1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32</a:t>
            </a:fld>
            <a:endParaRPr/>
          </a:p>
        </p:txBody>
      </p:sp>
      <p:pic>
        <p:nvPicPr>
          <p:cNvPr id="6" name="Picture 5"/>
          <p:cNvPicPr>
            <a:picLocks noChangeAspect="1"/>
          </p:cNvPicPr>
          <p:nvPr/>
        </p:nvPicPr>
        <p:blipFill>
          <a:blip r:embed="rId3"/>
          <a:stretch>
            <a:fillRect/>
          </a:stretch>
        </p:blipFill>
        <p:spPr>
          <a:xfrm>
            <a:off x="193394" y="194851"/>
            <a:ext cx="347502" cy="292633"/>
          </a:xfrm>
          <a:prstGeom prst="rect">
            <a:avLst/>
          </a:prstGeom>
        </p:spPr>
      </p:pic>
      <p:sp>
        <p:nvSpPr>
          <p:cNvPr id="7" name="TextBox 6">
            <a:extLst>
              <a:ext uri="{FF2B5EF4-FFF2-40B4-BE49-F238E27FC236}">
                <a16:creationId xmlns:a16="http://schemas.microsoft.com/office/drawing/2014/main" id="{DA303557-E813-C244-27E4-BF0C8D7CF990}"/>
              </a:ext>
            </a:extLst>
          </p:cNvPr>
          <p:cNvSpPr txBox="1"/>
          <p:nvPr/>
        </p:nvSpPr>
        <p:spPr>
          <a:xfrm>
            <a:off x="2123794" y="209372"/>
            <a:ext cx="3329354" cy="307777"/>
          </a:xfrm>
          <a:prstGeom prst="rect">
            <a:avLst/>
          </a:prstGeom>
          <a:noFill/>
        </p:spPr>
        <p:txBody>
          <a:bodyPr wrap="square" rtlCol="0">
            <a:spAutoFit/>
          </a:bodyPr>
          <a:lstStyle/>
          <a:p>
            <a:r>
              <a:rPr lang="en-US" dirty="0"/>
              <a:t>Sine input and constant disturbance </a:t>
            </a:r>
          </a:p>
        </p:txBody>
      </p:sp>
      <p:pic>
        <p:nvPicPr>
          <p:cNvPr id="4" name="Picture 3">
            <a:extLst>
              <a:ext uri="{FF2B5EF4-FFF2-40B4-BE49-F238E27FC236}">
                <a16:creationId xmlns:a16="http://schemas.microsoft.com/office/drawing/2014/main" id="{578FB509-F54A-0119-35AE-8A39B385F039}"/>
              </a:ext>
            </a:extLst>
          </p:cNvPr>
          <p:cNvPicPr>
            <a:picLocks noChangeAspect="1"/>
          </p:cNvPicPr>
          <p:nvPr/>
        </p:nvPicPr>
        <p:blipFill rotWithShape="1">
          <a:blip r:embed="rId4"/>
          <a:srcRect l="9572" t="2432" r="7265" b="16582"/>
          <a:stretch/>
        </p:blipFill>
        <p:spPr>
          <a:xfrm>
            <a:off x="2015164" y="487484"/>
            <a:ext cx="4205882" cy="2303942"/>
          </a:xfrm>
          <a:prstGeom prst="rect">
            <a:avLst/>
          </a:prstGeom>
        </p:spPr>
      </p:pic>
      <p:pic>
        <p:nvPicPr>
          <p:cNvPr id="9" name="Picture 8">
            <a:extLst>
              <a:ext uri="{FF2B5EF4-FFF2-40B4-BE49-F238E27FC236}">
                <a16:creationId xmlns:a16="http://schemas.microsoft.com/office/drawing/2014/main" id="{1080461C-FD14-8CAB-CAF0-DD11EF005658}"/>
              </a:ext>
            </a:extLst>
          </p:cNvPr>
          <p:cNvPicPr>
            <a:picLocks noChangeAspect="1"/>
          </p:cNvPicPr>
          <p:nvPr/>
        </p:nvPicPr>
        <p:blipFill rotWithShape="1">
          <a:blip r:embed="rId5"/>
          <a:srcRect l="7949" t="5623" r="8376" b="14302"/>
          <a:stretch/>
        </p:blipFill>
        <p:spPr>
          <a:xfrm>
            <a:off x="2015164" y="2839558"/>
            <a:ext cx="4176255" cy="2189621"/>
          </a:xfrm>
          <a:prstGeom prst="rect">
            <a:avLst/>
          </a:prstGeom>
        </p:spPr>
      </p:pic>
    </p:spTree>
    <p:extLst>
      <p:ext uri="{BB962C8B-B14F-4D97-AF65-F5344CB8AC3E}">
        <p14:creationId xmlns:p14="http://schemas.microsoft.com/office/powerpoint/2010/main" val="1749256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r>
              <a:rPr lang="en-US" dirty="0"/>
              <a:t>6-2 </a:t>
            </a:r>
            <a:r>
              <a:rPr lang="en-US" sz="2000" dirty="0"/>
              <a:t>Static pre-compensator(nonlinear system)</a:t>
            </a:r>
            <a:endParaRPr dirty="0"/>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grpSp>
        <p:nvGrpSpPr>
          <p:cNvPr id="271" name="Google Shape;271;p18"/>
          <p:cNvGrpSpPr/>
          <p:nvPr/>
        </p:nvGrpSpPr>
        <p:grpSpPr>
          <a:xfrm>
            <a:off x="312466" y="587260"/>
            <a:ext cx="309022" cy="376837"/>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B46E4806-579F-D6BB-B2D8-94E2286D0FFF}"/>
              </a:ext>
            </a:extLst>
          </p:cNvPr>
          <p:cNvPicPr>
            <a:picLocks noChangeAspect="1"/>
          </p:cNvPicPr>
          <p:nvPr/>
        </p:nvPicPr>
        <p:blipFill>
          <a:blip r:embed="rId3"/>
          <a:stretch>
            <a:fillRect/>
          </a:stretch>
        </p:blipFill>
        <p:spPr>
          <a:xfrm>
            <a:off x="1600200" y="1542390"/>
            <a:ext cx="5943600" cy="2386965"/>
          </a:xfrm>
          <a:prstGeom prst="rect">
            <a:avLst/>
          </a:prstGeom>
        </p:spPr>
      </p:pic>
    </p:spTree>
    <p:extLst>
      <p:ext uri="{BB962C8B-B14F-4D97-AF65-F5344CB8AC3E}">
        <p14:creationId xmlns:p14="http://schemas.microsoft.com/office/powerpoint/2010/main" val="35032809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62" name="Google Shape;262;p1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pic>
        <p:nvPicPr>
          <p:cNvPr id="6" name="Picture 5"/>
          <p:cNvPicPr>
            <a:picLocks noChangeAspect="1"/>
          </p:cNvPicPr>
          <p:nvPr/>
        </p:nvPicPr>
        <p:blipFill>
          <a:blip r:embed="rId3"/>
          <a:stretch>
            <a:fillRect/>
          </a:stretch>
        </p:blipFill>
        <p:spPr>
          <a:xfrm>
            <a:off x="193394" y="194851"/>
            <a:ext cx="347502" cy="292633"/>
          </a:xfrm>
          <a:prstGeom prst="rect">
            <a:avLst/>
          </a:prstGeom>
        </p:spPr>
      </p:pic>
      <p:sp>
        <p:nvSpPr>
          <p:cNvPr id="7" name="TextBox 6">
            <a:extLst>
              <a:ext uri="{FF2B5EF4-FFF2-40B4-BE49-F238E27FC236}">
                <a16:creationId xmlns:a16="http://schemas.microsoft.com/office/drawing/2014/main" id="{DA303557-E813-C244-27E4-BF0C8D7CF990}"/>
              </a:ext>
            </a:extLst>
          </p:cNvPr>
          <p:cNvSpPr txBox="1"/>
          <p:nvPr/>
        </p:nvSpPr>
        <p:spPr>
          <a:xfrm>
            <a:off x="2170687" y="179707"/>
            <a:ext cx="5605621" cy="307777"/>
          </a:xfrm>
          <a:prstGeom prst="rect">
            <a:avLst/>
          </a:prstGeom>
          <a:noFill/>
        </p:spPr>
        <p:txBody>
          <a:bodyPr wrap="square" rtlCol="0">
            <a:spAutoFit/>
          </a:bodyPr>
          <a:lstStyle/>
          <a:p>
            <a:r>
              <a:rPr lang="en-US" dirty="0"/>
              <a:t>Step input and constant disturbance(with value 4 and at time 300)</a:t>
            </a:r>
          </a:p>
        </p:txBody>
      </p:sp>
      <p:pic>
        <p:nvPicPr>
          <p:cNvPr id="3" name="Picture 2">
            <a:extLst>
              <a:ext uri="{FF2B5EF4-FFF2-40B4-BE49-F238E27FC236}">
                <a16:creationId xmlns:a16="http://schemas.microsoft.com/office/drawing/2014/main" id="{92F698BE-28E1-FB07-06D2-709A4D011BA5}"/>
              </a:ext>
            </a:extLst>
          </p:cNvPr>
          <p:cNvPicPr>
            <a:picLocks noChangeAspect="1"/>
          </p:cNvPicPr>
          <p:nvPr/>
        </p:nvPicPr>
        <p:blipFill>
          <a:blip r:embed="rId4"/>
          <a:stretch>
            <a:fillRect/>
          </a:stretch>
        </p:blipFill>
        <p:spPr>
          <a:xfrm>
            <a:off x="101600" y="844063"/>
            <a:ext cx="4415692" cy="3082778"/>
          </a:xfrm>
          <a:prstGeom prst="rect">
            <a:avLst/>
          </a:prstGeom>
        </p:spPr>
      </p:pic>
      <p:pic>
        <p:nvPicPr>
          <p:cNvPr id="5" name="Picture 4">
            <a:extLst>
              <a:ext uri="{FF2B5EF4-FFF2-40B4-BE49-F238E27FC236}">
                <a16:creationId xmlns:a16="http://schemas.microsoft.com/office/drawing/2014/main" id="{F060E6FA-6D52-2894-3BC6-76EB3B8ACB88}"/>
              </a:ext>
            </a:extLst>
          </p:cNvPr>
          <p:cNvPicPr>
            <a:picLocks noChangeAspect="1"/>
          </p:cNvPicPr>
          <p:nvPr/>
        </p:nvPicPr>
        <p:blipFill>
          <a:blip r:embed="rId5"/>
          <a:stretch>
            <a:fillRect/>
          </a:stretch>
        </p:blipFill>
        <p:spPr>
          <a:xfrm>
            <a:off x="4572000" y="844063"/>
            <a:ext cx="4415692" cy="3082777"/>
          </a:xfrm>
          <a:prstGeom prst="rect">
            <a:avLst/>
          </a:prstGeom>
        </p:spPr>
      </p:pic>
    </p:spTree>
    <p:extLst>
      <p:ext uri="{BB962C8B-B14F-4D97-AF65-F5344CB8AC3E}">
        <p14:creationId xmlns:p14="http://schemas.microsoft.com/office/powerpoint/2010/main" val="8230067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r>
              <a:rPr lang="en-US" dirty="0"/>
              <a:t>7-1 Dynamic</a:t>
            </a:r>
            <a:r>
              <a:rPr lang="en-US" sz="2000" dirty="0"/>
              <a:t> pre-compensator(linear system)</a:t>
            </a:r>
            <a:endParaRPr dirty="0"/>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grpSp>
        <p:nvGrpSpPr>
          <p:cNvPr id="271" name="Google Shape;271;p18"/>
          <p:cNvGrpSpPr/>
          <p:nvPr/>
        </p:nvGrpSpPr>
        <p:grpSpPr>
          <a:xfrm>
            <a:off x="312466" y="587260"/>
            <a:ext cx="309022" cy="376837"/>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C7EF3724-9930-F918-D962-652A50AAA3C5}"/>
              </a:ext>
            </a:extLst>
          </p:cNvPr>
          <p:cNvPicPr>
            <a:picLocks noChangeAspect="1"/>
          </p:cNvPicPr>
          <p:nvPr/>
        </p:nvPicPr>
        <p:blipFill>
          <a:blip r:embed="rId3"/>
          <a:stretch>
            <a:fillRect/>
          </a:stretch>
        </p:blipFill>
        <p:spPr>
          <a:xfrm>
            <a:off x="1600200" y="1524366"/>
            <a:ext cx="5943600" cy="2657475"/>
          </a:xfrm>
          <a:prstGeom prst="rect">
            <a:avLst/>
          </a:prstGeom>
        </p:spPr>
      </p:pic>
    </p:spTree>
    <p:extLst>
      <p:ext uri="{BB962C8B-B14F-4D97-AF65-F5344CB8AC3E}">
        <p14:creationId xmlns:p14="http://schemas.microsoft.com/office/powerpoint/2010/main" val="29791444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62" name="Google Shape;262;p1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pic>
        <p:nvPicPr>
          <p:cNvPr id="6" name="Picture 5"/>
          <p:cNvPicPr>
            <a:picLocks noChangeAspect="1"/>
          </p:cNvPicPr>
          <p:nvPr/>
        </p:nvPicPr>
        <p:blipFill>
          <a:blip r:embed="rId3"/>
          <a:stretch>
            <a:fillRect/>
          </a:stretch>
        </p:blipFill>
        <p:spPr>
          <a:xfrm>
            <a:off x="193394" y="194851"/>
            <a:ext cx="347502" cy="292633"/>
          </a:xfrm>
          <a:prstGeom prst="rect">
            <a:avLst/>
          </a:prstGeom>
        </p:spPr>
      </p:pic>
      <p:sp>
        <p:nvSpPr>
          <p:cNvPr id="7" name="TextBox 6">
            <a:extLst>
              <a:ext uri="{FF2B5EF4-FFF2-40B4-BE49-F238E27FC236}">
                <a16:creationId xmlns:a16="http://schemas.microsoft.com/office/drawing/2014/main" id="{DA303557-E813-C244-27E4-BF0C8D7CF990}"/>
              </a:ext>
            </a:extLst>
          </p:cNvPr>
          <p:cNvSpPr txBox="1"/>
          <p:nvPr/>
        </p:nvSpPr>
        <p:spPr>
          <a:xfrm>
            <a:off x="2256655" y="179707"/>
            <a:ext cx="5605621" cy="307777"/>
          </a:xfrm>
          <a:prstGeom prst="rect">
            <a:avLst/>
          </a:prstGeom>
          <a:noFill/>
        </p:spPr>
        <p:txBody>
          <a:bodyPr wrap="square" rtlCol="0">
            <a:spAutoFit/>
          </a:bodyPr>
          <a:lstStyle/>
          <a:p>
            <a:r>
              <a:rPr lang="en-US" dirty="0"/>
              <a:t>Step input and constant disturbance(with value 5 and at time 250)</a:t>
            </a:r>
          </a:p>
        </p:txBody>
      </p:sp>
      <p:pic>
        <p:nvPicPr>
          <p:cNvPr id="2" name="Picture 1">
            <a:extLst>
              <a:ext uri="{FF2B5EF4-FFF2-40B4-BE49-F238E27FC236}">
                <a16:creationId xmlns:a16="http://schemas.microsoft.com/office/drawing/2014/main" id="{0F28DF20-89E5-E36D-353E-CDE7E9526616}"/>
              </a:ext>
            </a:extLst>
          </p:cNvPr>
          <p:cNvPicPr>
            <a:picLocks noChangeAspect="1"/>
          </p:cNvPicPr>
          <p:nvPr/>
        </p:nvPicPr>
        <p:blipFill>
          <a:blip r:embed="rId4"/>
          <a:stretch>
            <a:fillRect/>
          </a:stretch>
        </p:blipFill>
        <p:spPr>
          <a:xfrm>
            <a:off x="156308" y="944533"/>
            <a:ext cx="4380871" cy="2982307"/>
          </a:xfrm>
          <a:prstGeom prst="rect">
            <a:avLst/>
          </a:prstGeom>
        </p:spPr>
      </p:pic>
      <p:pic>
        <p:nvPicPr>
          <p:cNvPr id="4" name="Picture 3">
            <a:extLst>
              <a:ext uri="{FF2B5EF4-FFF2-40B4-BE49-F238E27FC236}">
                <a16:creationId xmlns:a16="http://schemas.microsoft.com/office/drawing/2014/main" id="{42518512-134D-2244-38D7-E4770DB5F530}"/>
              </a:ext>
            </a:extLst>
          </p:cNvPr>
          <p:cNvPicPr>
            <a:picLocks noChangeAspect="1"/>
          </p:cNvPicPr>
          <p:nvPr/>
        </p:nvPicPr>
        <p:blipFill>
          <a:blip r:embed="rId5"/>
          <a:stretch>
            <a:fillRect/>
          </a:stretch>
        </p:blipFill>
        <p:spPr>
          <a:xfrm>
            <a:off x="4606823" y="944532"/>
            <a:ext cx="4380871" cy="2982307"/>
          </a:xfrm>
          <a:prstGeom prst="rect">
            <a:avLst/>
          </a:prstGeom>
        </p:spPr>
      </p:pic>
    </p:spTree>
    <p:extLst>
      <p:ext uri="{BB962C8B-B14F-4D97-AF65-F5344CB8AC3E}">
        <p14:creationId xmlns:p14="http://schemas.microsoft.com/office/powerpoint/2010/main" val="34854297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62" name="Google Shape;262;p1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pic>
        <p:nvPicPr>
          <p:cNvPr id="6" name="Picture 5"/>
          <p:cNvPicPr>
            <a:picLocks noChangeAspect="1"/>
          </p:cNvPicPr>
          <p:nvPr/>
        </p:nvPicPr>
        <p:blipFill>
          <a:blip r:embed="rId3"/>
          <a:stretch>
            <a:fillRect/>
          </a:stretch>
        </p:blipFill>
        <p:spPr>
          <a:xfrm>
            <a:off x="193394" y="194851"/>
            <a:ext cx="347502" cy="292633"/>
          </a:xfrm>
          <a:prstGeom prst="rect">
            <a:avLst/>
          </a:prstGeom>
        </p:spPr>
      </p:pic>
      <p:sp>
        <p:nvSpPr>
          <p:cNvPr id="7" name="TextBox 6">
            <a:extLst>
              <a:ext uri="{FF2B5EF4-FFF2-40B4-BE49-F238E27FC236}">
                <a16:creationId xmlns:a16="http://schemas.microsoft.com/office/drawing/2014/main" id="{DA303557-E813-C244-27E4-BF0C8D7CF990}"/>
              </a:ext>
            </a:extLst>
          </p:cNvPr>
          <p:cNvSpPr txBox="1"/>
          <p:nvPr/>
        </p:nvSpPr>
        <p:spPr>
          <a:xfrm>
            <a:off x="2123794" y="209372"/>
            <a:ext cx="3329354" cy="307777"/>
          </a:xfrm>
          <a:prstGeom prst="rect">
            <a:avLst/>
          </a:prstGeom>
          <a:noFill/>
        </p:spPr>
        <p:txBody>
          <a:bodyPr wrap="square" rtlCol="0">
            <a:spAutoFit/>
          </a:bodyPr>
          <a:lstStyle/>
          <a:p>
            <a:r>
              <a:rPr lang="en-US" dirty="0"/>
              <a:t>Sine input and constant disturbance </a:t>
            </a:r>
          </a:p>
        </p:txBody>
      </p:sp>
      <p:pic>
        <p:nvPicPr>
          <p:cNvPr id="2" name="Picture 1">
            <a:extLst>
              <a:ext uri="{FF2B5EF4-FFF2-40B4-BE49-F238E27FC236}">
                <a16:creationId xmlns:a16="http://schemas.microsoft.com/office/drawing/2014/main" id="{49C6D28B-7D8C-1EAB-4670-B6AC6CD40F88}"/>
              </a:ext>
            </a:extLst>
          </p:cNvPr>
          <p:cNvPicPr>
            <a:picLocks noChangeAspect="1"/>
          </p:cNvPicPr>
          <p:nvPr/>
        </p:nvPicPr>
        <p:blipFill>
          <a:blip r:embed="rId4"/>
          <a:stretch>
            <a:fillRect/>
          </a:stretch>
        </p:blipFill>
        <p:spPr>
          <a:xfrm>
            <a:off x="2255692" y="517149"/>
            <a:ext cx="4632615" cy="2120312"/>
          </a:xfrm>
          <a:prstGeom prst="rect">
            <a:avLst/>
          </a:prstGeom>
        </p:spPr>
      </p:pic>
      <p:pic>
        <p:nvPicPr>
          <p:cNvPr id="4" name="Picture 3">
            <a:extLst>
              <a:ext uri="{FF2B5EF4-FFF2-40B4-BE49-F238E27FC236}">
                <a16:creationId xmlns:a16="http://schemas.microsoft.com/office/drawing/2014/main" id="{3945D86C-C05E-F0A2-6475-CC15008BFCD9}"/>
              </a:ext>
            </a:extLst>
          </p:cNvPr>
          <p:cNvPicPr>
            <a:picLocks noChangeAspect="1"/>
          </p:cNvPicPr>
          <p:nvPr/>
        </p:nvPicPr>
        <p:blipFill>
          <a:blip r:embed="rId5"/>
          <a:stretch>
            <a:fillRect/>
          </a:stretch>
        </p:blipFill>
        <p:spPr>
          <a:xfrm>
            <a:off x="2333846" y="2709834"/>
            <a:ext cx="4554461" cy="2067025"/>
          </a:xfrm>
          <a:prstGeom prst="rect">
            <a:avLst/>
          </a:prstGeom>
        </p:spPr>
      </p:pic>
    </p:spTree>
    <p:extLst>
      <p:ext uri="{BB962C8B-B14F-4D97-AF65-F5344CB8AC3E}">
        <p14:creationId xmlns:p14="http://schemas.microsoft.com/office/powerpoint/2010/main" val="39514179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r>
              <a:rPr lang="en-US" sz="2000" dirty="0"/>
              <a:t>7-2 Dynamic pre-compensator(nonlinear system)</a:t>
            </a:r>
            <a:endParaRPr dirty="0"/>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38</a:t>
            </a:fld>
            <a:endParaRPr/>
          </a:p>
        </p:txBody>
      </p:sp>
      <p:grpSp>
        <p:nvGrpSpPr>
          <p:cNvPr id="271" name="Google Shape;271;p18"/>
          <p:cNvGrpSpPr/>
          <p:nvPr/>
        </p:nvGrpSpPr>
        <p:grpSpPr>
          <a:xfrm>
            <a:off x="312466" y="587260"/>
            <a:ext cx="309022" cy="376837"/>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34176606-7301-18D2-9B52-B1A1057DF540}"/>
              </a:ext>
            </a:extLst>
          </p:cNvPr>
          <p:cNvPicPr>
            <a:picLocks noChangeAspect="1"/>
          </p:cNvPicPr>
          <p:nvPr/>
        </p:nvPicPr>
        <p:blipFill>
          <a:blip r:embed="rId3"/>
          <a:stretch>
            <a:fillRect/>
          </a:stretch>
        </p:blipFill>
        <p:spPr>
          <a:xfrm>
            <a:off x="1475154" y="1611801"/>
            <a:ext cx="5943600" cy="2466975"/>
          </a:xfrm>
          <a:prstGeom prst="rect">
            <a:avLst/>
          </a:prstGeom>
        </p:spPr>
      </p:pic>
    </p:spTree>
    <p:extLst>
      <p:ext uri="{BB962C8B-B14F-4D97-AF65-F5344CB8AC3E}">
        <p14:creationId xmlns:p14="http://schemas.microsoft.com/office/powerpoint/2010/main" val="38397795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62" name="Google Shape;262;p1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39</a:t>
            </a:fld>
            <a:endParaRPr/>
          </a:p>
        </p:txBody>
      </p:sp>
      <p:pic>
        <p:nvPicPr>
          <p:cNvPr id="6" name="Picture 5"/>
          <p:cNvPicPr>
            <a:picLocks noChangeAspect="1"/>
          </p:cNvPicPr>
          <p:nvPr/>
        </p:nvPicPr>
        <p:blipFill>
          <a:blip r:embed="rId3"/>
          <a:stretch>
            <a:fillRect/>
          </a:stretch>
        </p:blipFill>
        <p:spPr>
          <a:xfrm>
            <a:off x="193394" y="194851"/>
            <a:ext cx="347502" cy="292633"/>
          </a:xfrm>
          <a:prstGeom prst="rect">
            <a:avLst/>
          </a:prstGeom>
        </p:spPr>
      </p:pic>
      <p:sp>
        <p:nvSpPr>
          <p:cNvPr id="7" name="TextBox 6">
            <a:extLst>
              <a:ext uri="{FF2B5EF4-FFF2-40B4-BE49-F238E27FC236}">
                <a16:creationId xmlns:a16="http://schemas.microsoft.com/office/drawing/2014/main" id="{DA303557-E813-C244-27E4-BF0C8D7CF990}"/>
              </a:ext>
            </a:extLst>
          </p:cNvPr>
          <p:cNvSpPr txBox="1"/>
          <p:nvPr/>
        </p:nvSpPr>
        <p:spPr>
          <a:xfrm>
            <a:off x="2256655" y="179707"/>
            <a:ext cx="5605621" cy="307777"/>
          </a:xfrm>
          <a:prstGeom prst="rect">
            <a:avLst/>
          </a:prstGeom>
          <a:noFill/>
        </p:spPr>
        <p:txBody>
          <a:bodyPr wrap="square" rtlCol="0">
            <a:spAutoFit/>
          </a:bodyPr>
          <a:lstStyle/>
          <a:p>
            <a:r>
              <a:rPr lang="en-US" dirty="0"/>
              <a:t>Step input and constant disturbance(with value 4 and at time 450)</a:t>
            </a:r>
          </a:p>
        </p:txBody>
      </p:sp>
      <p:pic>
        <p:nvPicPr>
          <p:cNvPr id="3" name="Picture 2">
            <a:extLst>
              <a:ext uri="{FF2B5EF4-FFF2-40B4-BE49-F238E27FC236}">
                <a16:creationId xmlns:a16="http://schemas.microsoft.com/office/drawing/2014/main" id="{9D59B4EF-7E15-CD1C-B89A-A28701E0B8E3}"/>
              </a:ext>
            </a:extLst>
          </p:cNvPr>
          <p:cNvPicPr>
            <a:picLocks noChangeAspect="1"/>
          </p:cNvPicPr>
          <p:nvPr/>
        </p:nvPicPr>
        <p:blipFill>
          <a:blip r:embed="rId4"/>
          <a:stretch>
            <a:fillRect/>
          </a:stretch>
        </p:blipFill>
        <p:spPr>
          <a:xfrm>
            <a:off x="156306" y="1022686"/>
            <a:ext cx="4380871" cy="2982306"/>
          </a:xfrm>
          <a:prstGeom prst="rect">
            <a:avLst/>
          </a:prstGeom>
        </p:spPr>
      </p:pic>
      <p:pic>
        <p:nvPicPr>
          <p:cNvPr id="5" name="Picture 4">
            <a:extLst>
              <a:ext uri="{FF2B5EF4-FFF2-40B4-BE49-F238E27FC236}">
                <a16:creationId xmlns:a16="http://schemas.microsoft.com/office/drawing/2014/main" id="{FF21BD44-E08C-BDFC-767A-62AA82B54759}"/>
              </a:ext>
            </a:extLst>
          </p:cNvPr>
          <p:cNvPicPr>
            <a:picLocks noChangeAspect="1"/>
          </p:cNvPicPr>
          <p:nvPr/>
        </p:nvPicPr>
        <p:blipFill>
          <a:blip r:embed="rId5"/>
          <a:stretch>
            <a:fillRect/>
          </a:stretch>
        </p:blipFill>
        <p:spPr>
          <a:xfrm>
            <a:off x="4572000" y="1007544"/>
            <a:ext cx="4380871" cy="2997448"/>
          </a:xfrm>
          <a:prstGeom prst="rect">
            <a:avLst/>
          </a:prstGeom>
        </p:spPr>
      </p:pic>
    </p:spTree>
    <p:extLst>
      <p:ext uri="{BB962C8B-B14F-4D97-AF65-F5344CB8AC3E}">
        <p14:creationId xmlns:p14="http://schemas.microsoft.com/office/powerpoint/2010/main" val="4280721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2"/>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t>Index</a:t>
            </a:r>
            <a:endParaRPr sz="3200" dirty="0"/>
          </a:p>
        </p:txBody>
      </p:sp>
      <p:sp>
        <p:nvSpPr>
          <p:cNvPr id="190" name="Google Shape;190;p12"/>
          <p:cNvSpPr txBox="1">
            <a:spLocks noGrp="1"/>
          </p:cNvSpPr>
          <p:nvPr>
            <p:ph type="body" idx="2"/>
          </p:nvPr>
        </p:nvSpPr>
        <p:spPr>
          <a:xfrm>
            <a:off x="4119725" y="1744425"/>
            <a:ext cx="3654900" cy="1755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endParaRPr sz="1200" dirty="0"/>
          </a:p>
          <a:p>
            <a:pPr marL="0" lvl="0" indent="0" algn="l" rtl="0">
              <a:spcBef>
                <a:spcPts val="600"/>
              </a:spcBef>
              <a:spcAft>
                <a:spcPts val="1000"/>
              </a:spcAft>
              <a:buNone/>
            </a:pPr>
            <a:endParaRPr sz="1200" b="1" dirty="0"/>
          </a:p>
        </p:txBody>
      </p:sp>
      <p:sp>
        <p:nvSpPr>
          <p:cNvPr id="191" name="Google Shape;191;p12"/>
          <p:cNvSpPr txBox="1">
            <a:spLocks noGrp="1"/>
          </p:cNvSpPr>
          <p:nvPr>
            <p:ph type="body" idx="2"/>
          </p:nvPr>
        </p:nvSpPr>
        <p:spPr>
          <a:xfrm>
            <a:off x="814275" y="4286925"/>
            <a:ext cx="5168400" cy="82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i="1" dirty="0">
              <a:solidFill>
                <a:srgbClr val="3F5378"/>
              </a:solidFill>
            </a:endParaRPr>
          </a:p>
          <a:p>
            <a:pPr marL="0" lvl="0" indent="0" algn="l" rtl="0">
              <a:spcBef>
                <a:spcPts val="0"/>
              </a:spcBef>
              <a:spcAft>
                <a:spcPts val="0"/>
              </a:spcAft>
              <a:buClr>
                <a:schemeClr val="dk1"/>
              </a:buClr>
              <a:buSzPts val="1100"/>
              <a:buFont typeface="Arial"/>
              <a:buNone/>
            </a:pPr>
            <a:endParaRPr sz="1000" i="1" dirty="0">
              <a:solidFill>
                <a:srgbClr val="3F5378"/>
              </a:solidFill>
            </a:endParaRPr>
          </a:p>
          <a:p>
            <a:pPr marL="0" lvl="0" indent="0" algn="l" rtl="0">
              <a:spcBef>
                <a:spcPts val="0"/>
              </a:spcBef>
              <a:spcAft>
                <a:spcPts val="0"/>
              </a:spcAft>
              <a:buNone/>
            </a:pPr>
            <a:endParaRPr sz="1000" i="1" dirty="0">
              <a:solidFill>
                <a:srgbClr val="3F5378"/>
              </a:solidFill>
            </a:endParaRPr>
          </a:p>
        </p:txBody>
      </p:sp>
      <p:sp>
        <p:nvSpPr>
          <p:cNvPr id="192" name="Google Shape;192;p1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193" name="Google Shape;193;p12"/>
          <p:cNvSpPr txBox="1">
            <a:spLocks noGrp="1"/>
          </p:cNvSpPr>
          <p:nvPr>
            <p:ph type="body" idx="1"/>
          </p:nvPr>
        </p:nvSpPr>
        <p:spPr>
          <a:xfrm>
            <a:off x="293683" y="1417470"/>
            <a:ext cx="4839426" cy="3534629"/>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endParaRPr sz="1200" dirty="0"/>
          </a:p>
          <a:p>
            <a:pPr marL="285750" lvl="0" indent="-285750" algn="l" rtl="0">
              <a:spcBef>
                <a:spcPts val="600"/>
              </a:spcBef>
              <a:spcAft>
                <a:spcPts val="0"/>
              </a:spcAft>
              <a:buClr>
                <a:schemeClr val="dk1"/>
              </a:buClr>
              <a:buSzPts val="1100"/>
              <a:buFont typeface="Wingdings" panose="05000000000000000000" pitchFamily="2" charset="2"/>
              <a:buChar char="ü"/>
            </a:pPr>
            <a:r>
              <a:rPr lang="en-US" sz="1600" dirty="0"/>
              <a:t>System introduction</a:t>
            </a:r>
          </a:p>
          <a:p>
            <a:pPr marL="285750" lvl="0" indent="-285750" algn="l" rtl="0">
              <a:spcBef>
                <a:spcPts val="600"/>
              </a:spcBef>
              <a:spcAft>
                <a:spcPts val="0"/>
              </a:spcAft>
              <a:buClr>
                <a:schemeClr val="dk1"/>
              </a:buClr>
              <a:buSzPts val="1100"/>
              <a:buFont typeface="Wingdings" panose="05000000000000000000" pitchFamily="2" charset="2"/>
              <a:buChar char="ü"/>
            </a:pPr>
            <a:r>
              <a:rPr lang="en-US" sz="1600" dirty="0"/>
              <a:t>Nonlinear model</a:t>
            </a:r>
          </a:p>
          <a:p>
            <a:pPr marL="285750" lvl="0" indent="-285750" algn="l" rtl="0">
              <a:spcBef>
                <a:spcPts val="600"/>
              </a:spcBef>
              <a:spcAft>
                <a:spcPts val="0"/>
              </a:spcAft>
              <a:buClr>
                <a:schemeClr val="dk1"/>
              </a:buClr>
              <a:buSzPts val="1100"/>
              <a:buFont typeface="Wingdings" panose="05000000000000000000" pitchFamily="2" charset="2"/>
              <a:buChar char="ü"/>
            </a:pPr>
            <a:r>
              <a:rPr lang="en-US" sz="1600" dirty="0"/>
              <a:t>Linearization and steady state</a:t>
            </a:r>
          </a:p>
          <a:p>
            <a:pPr marL="285750" lvl="0" indent="-285750" algn="l" rtl="0">
              <a:spcBef>
                <a:spcPts val="600"/>
              </a:spcBef>
              <a:spcAft>
                <a:spcPts val="0"/>
              </a:spcAft>
              <a:buClr>
                <a:schemeClr val="dk1"/>
              </a:buClr>
              <a:buSzPts val="1100"/>
              <a:buFont typeface="Wingdings" panose="05000000000000000000" pitchFamily="2" charset="2"/>
              <a:buChar char="ü"/>
            </a:pPr>
            <a:r>
              <a:rPr lang="en-US" sz="1600" dirty="0"/>
              <a:t>Block diagonal representation</a:t>
            </a:r>
          </a:p>
          <a:p>
            <a:pPr marL="285750" lvl="0" indent="-285750" algn="l" rtl="0">
              <a:spcBef>
                <a:spcPts val="600"/>
              </a:spcBef>
              <a:spcAft>
                <a:spcPts val="0"/>
              </a:spcAft>
              <a:buClr>
                <a:schemeClr val="dk1"/>
              </a:buClr>
              <a:buSzPts val="1100"/>
              <a:buFont typeface="Wingdings" panose="05000000000000000000" pitchFamily="2" charset="2"/>
              <a:buChar char="ü"/>
            </a:pPr>
            <a:r>
              <a:rPr lang="en-US" sz="1600" dirty="0"/>
              <a:t>Transfer function , Poles &amp; zeros</a:t>
            </a:r>
          </a:p>
          <a:p>
            <a:pPr marL="285750" lvl="0" indent="-285750" algn="l" rtl="0">
              <a:spcBef>
                <a:spcPts val="600"/>
              </a:spcBef>
              <a:spcAft>
                <a:spcPts val="0"/>
              </a:spcAft>
              <a:buClr>
                <a:schemeClr val="dk1"/>
              </a:buClr>
              <a:buSzPts val="1100"/>
              <a:buFont typeface="Wingdings" panose="05000000000000000000" pitchFamily="2" charset="2"/>
              <a:buChar char="ü"/>
            </a:pPr>
            <a:r>
              <a:rPr lang="en-US" sz="1600" dirty="0"/>
              <a:t>Response</a:t>
            </a:r>
          </a:p>
          <a:p>
            <a:pPr marL="285750" lvl="0" indent="-285750" algn="l" rtl="0">
              <a:spcBef>
                <a:spcPts val="600"/>
              </a:spcBef>
              <a:spcAft>
                <a:spcPts val="0"/>
              </a:spcAft>
              <a:buClr>
                <a:schemeClr val="dk1"/>
              </a:buClr>
              <a:buSzPts val="1100"/>
              <a:buFont typeface="Wingdings" panose="05000000000000000000" pitchFamily="2" charset="2"/>
              <a:buChar char="ü"/>
            </a:pPr>
            <a:r>
              <a:rPr lang="en-US" sz="1600" dirty="0"/>
              <a:t>No Stimulation for output frequencies</a:t>
            </a:r>
            <a:endParaRPr lang="fa-IR" sz="1600" dirty="0"/>
          </a:p>
          <a:p>
            <a:pPr marL="285750" lvl="0" indent="-285750" algn="l" rtl="0">
              <a:spcBef>
                <a:spcPts val="600"/>
              </a:spcBef>
              <a:spcAft>
                <a:spcPts val="0"/>
              </a:spcAft>
              <a:buClr>
                <a:schemeClr val="dk1"/>
              </a:buClr>
              <a:buSzPts val="1100"/>
              <a:buFont typeface="Wingdings" panose="05000000000000000000" pitchFamily="2" charset="2"/>
              <a:buChar char="ü"/>
            </a:pPr>
            <a:r>
              <a:rPr lang="en-US" sz="1600" dirty="0"/>
              <a:t>Linear valid range</a:t>
            </a:r>
          </a:p>
          <a:p>
            <a:pPr marL="285750" lvl="0" indent="-285750" algn="l" rtl="0">
              <a:spcBef>
                <a:spcPts val="600"/>
              </a:spcBef>
              <a:spcAft>
                <a:spcPts val="0"/>
              </a:spcAft>
              <a:buClr>
                <a:schemeClr val="dk1"/>
              </a:buClr>
              <a:buSzPts val="1100"/>
              <a:buFont typeface="Wingdings" panose="05000000000000000000" pitchFamily="2" charset="2"/>
              <a:buChar char="ü"/>
            </a:pPr>
            <a:r>
              <a:rPr lang="en-US" sz="1600" dirty="0"/>
              <a:t>Controllability &amp; Observability</a:t>
            </a:r>
          </a:p>
          <a:p>
            <a:pPr marL="285750" lvl="0" indent="-285750" algn="l" rtl="0">
              <a:spcBef>
                <a:spcPts val="600"/>
              </a:spcBef>
              <a:spcAft>
                <a:spcPts val="0"/>
              </a:spcAft>
              <a:buClr>
                <a:schemeClr val="dk1"/>
              </a:buClr>
              <a:buSzPts val="1100"/>
              <a:buFont typeface="Wingdings" panose="05000000000000000000" pitchFamily="2" charset="2"/>
              <a:buChar char="ü"/>
            </a:pPr>
            <a:r>
              <a:rPr lang="en-US" sz="1600" dirty="0"/>
              <a:t>Kalman decomposition</a:t>
            </a:r>
          </a:p>
          <a:p>
            <a:pPr marL="0" lvl="0" indent="0" algn="l" rtl="0">
              <a:spcBef>
                <a:spcPts val="600"/>
              </a:spcBef>
              <a:spcAft>
                <a:spcPts val="1000"/>
              </a:spcAft>
              <a:buNone/>
            </a:pPr>
            <a:endParaRPr lang="en-US" dirty="0"/>
          </a:p>
        </p:txBody>
      </p:sp>
      <p:grpSp>
        <p:nvGrpSpPr>
          <p:cNvPr id="194" name="Google Shape;194;p12"/>
          <p:cNvGrpSpPr/>
          <p:nvPr/>
        </p:nvGrpSpPr>
        <p:grpSpPr>
          <a:xfrm>
            <a:off x="293683" y="574116"/>
            <a:ext cx="309041" cy="403123"/>
            <a:chOff x="590250" y="244200"/>
            <a:chExt cx="407975" cy="532175"/>
          </a:xfrm>
        </p:grpSpPr>
        <p:sp>
          <p:nvSpPr>
            <p:cNvPr id="195" name="Google Shape;195;p12"/>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2"/>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2"/>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2"/>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2"/>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2"/>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2"/>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2"/>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2"/>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2"/>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2"/>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2"/>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2"/>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2"/>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r>
              <a:rPr lang="en-US" dirty="0"/>
              <a:t>8</a:t>
            </a:r>
            <a:r>
              <a:rPr lang="en-US" sz="2000" dirty="0"/>
              <a:t> Simulation  of pre-compensator tracking sine signal</a:t>
            </a:r>
            <a:endParaRPr dirty="0"/>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40</a:t>
            </a:fld>
            <a:endParaRPr/>
          </a:p>
        </p:txBody>
      </p:sp>
      <p:grpSp>
        <p:nvGrpSpPr>
          <p:cNvPr id="271" name="Google Shape;271;p18"/>
          <p:cNvGrpSpPr/>
          <p:nvPr/>
        </p:nvGrpSpPr>
        <p:grpSpPr>
          <a:xfrm>
            <a:off x="312466" y="587260"/>
            <a:ext cx="309022" cy="376837"/>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728486B2-F151-626A-A4E9-77056C6DD78E}"/>
              </a:ext>
            </a:extLst>
          </p:cNvPr>
          <p:cNvPicPr>
            <a:picLocks noChangeAspect="1"/>
          </p:cNvPicPr>
          <p:nvPr/>
        </p:nvPicPr>
        <p:blipFill>
          <a:blip r:embed="rId3"/>
          <a:stretch>
            <a:fillRect/>
          </a:stretch>
        </p:blipFill>
        <p:spPr>
          <a:xfrm>
            <a:off x="1475153" y="1338966"/>
            <a:ext cx="5402385" cy="3613134"/>
          </a:xfrm>
          <a:prstGeom prst="rect">
            <a:avLst/>
          </a:prstGeom>
        </p:spPr>
      </p:pic>
    </p:spTree>
    <p:extLst>
      <p:ext uri="{BB962C8B-B14F-4D97-AF65-F5344CB8AC3E}">
        <p14:creationId xmlns:p14="http://schemas.microsoft.com/office/powerpoint/2010/main" val="1065795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62" name="Google Shape;262;p1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41</a:t>
            </a:fld>
            <a:endParaRPr/>
          </a:p>
        </p:txBody>
      </p:sp>
      <p:pic>
        <p:nvPicPr>
          <p:cNvPr id="6" name="Picture 5"/>
          <p:cNvPicPr>
            <a:picLocks noChangeAspect="1"/>
          </p:cNvPicPr>
          <p:nvPr/>
        </p:nvPicPr>
        <p:blipFill>
          <a:blip r:embed="rId3"/>
          <a:stretch>
            <a:fillRect/>
          </a:stretch>
        </p:blipFill>
        <p:spPr>
          <a:xfrm>
            <a:off x="193394" y="194851"/>
            <a:ext cx="347502" cy="292633"/>
          </a:xfrm>
          <a:prstGeom prst="rect">
            <a:avLst/>
          </a:prstGeom>
        </p:spPr>
      </p:pic>
      <p:pic>
        <p:nvPicPr>
          <p:cNvPr id="2" name="Picture 1">
            <a:extLst>
              <a:ext uri="{FF2B5EF4-FFF2-40B4-BE49-F238E27FC236}">
                <a16:creationId xmlns:a16="http://schemas.microsoft.com/office/drawing/2014/main" id="{83BFF150-6ACA-267C-EEFB-53263A4597A7}"/>
              </a:ext>
            </a:extLst>
          </p:cNvPr>
          <p:cNvPicPr>
            <a:picLocks noChangeAspect="1"/>
          </p:cNvPicPr>
          <p:nvPr/>
        </p:nvPicPr>
        <p:blipFill>
          <a:blip r:embed="rId4"/>
          <a:stretch>
            <a:fillRect/>
          </a:stretch>
        </p:blipFill>
        <p:spPr>
          <a:xfrm>
            <a:off x="2088792" y="487484"/>
            <a:ext cx="4747585" cy="2152137"/>
          </a:xfrm>
          <a:prstGeom prst="rect">
            <a:avLst/>
          </a:prstGeom>
        </p:spPr>
      </p:pic>
      <p:pic>
        <p:nvPicPr>
          <p:cNvPr id="4" name="Picture 3">
            <a:extLst>
              <a:ext uri="{FF2B5EF4-FFF2-40B4-BE49-F238E27FC236}">
                <a16:creationId xmlns:a16="http://schemas.microsoft.com/office/drawing/2014/main" id="{34D10FF6-DAD7-6C2E-4D01-A875F709D141}"/>
              </a:ext>
            </a:extLst>
          </p:cNvPr>
          <p:cNvPicPr>
            <a:picLocks noChangeAspect="1"/>
          </p:cNvPicPr>
          <p:nvPr/>
        </p:nvPicPr>
        <p:blipFill>
          <a:blip r:embed="rId5"/>
          <a:stretch>
            <a:fillRect/>
          </a:stretch>
        </p:blipFill>
        <p:spPr>
          <a:xfrm>
            <a:off x="2088792" y="2758544"/>
            <a:ext cx="4747585" cy="2172426"/>
          </a:xfrm>
          <a:prstGeom prst="rect">
            <a:avLst/>
          </a:prstGeom>
        </p:spPr>
      </p:pic>
    </p:spTree>
    <p:extLst>
      <p:ext uri="{BB962C8B-B14F-4D97-AF65-F5344CB8AC3E}">
        <p14:creationId xmlns:p14="http://schemas.microsoft.com/office/powerpoint/2010/main" val="13343969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5400" dirty="0"/>
              <a:t>Phase 3</a:t>
            </a:r>
            <a:endParaRPr sz="5400" dirty="0"/>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42</a:t>
            </a:fld>
            <a:endParaRPr/>
          </a:p>
        </p:txBody>
      </p:sp>
    </p:spTree>
    <p:extLst>
      <p:ext uri="{BB962C8B-B14F-4D97-AF65-F5344CB8AC3E}">
        <p14:creationId xmlns:p14="http://schemas.microsoft.com/office/powerpoint/2010/main" val="21391919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2"/>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t>Index</a:t>
            </a:r>
            <a:endParaRPr sz="3200" dirty="0"/>
          </a:p>
        </p:txBody>
      </p:sp>
      <p:sp>
        <p:nvSpPr>
          <p:cNvPr id="191" name="Google Shape;191;p12"/>
          <p:cNvSpPr txBox="1">
            <a:spLocks noGrp="1"/>
          </p:cNvSpPr>
          <p:nvPr>
            <p:ph type="body" idx="2"/>
          </p:nvPr>
        </p:nvSpPr>
        <p:spPr>
          <a:xfrm>
            <a:off x="814275" y="4286925"/>
            <a:ext cx="5168400" cy="82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i="1" dirty="0">
              <a:solidFill>
                <a:srgbClr val="3F5378"/>
              </a:solidFill>
            </a:endParaRPr>
          </a:p>
          <a:p>
            <a:pPr marL="0" lvl="0" indent="0" algn="l" rtl="0">
              <a:spcBef>
                <a:spcPts val="0"/>
              </a:spcBef>
              <a:spcAft>
                <a:spcPts val="0"/>
              </a:spcAft>
              <a:buClr>
                <a:schemeClr val="dk1"/>
              </a:buClr>
              <a:buSzPts val="1100"/>
              <a:buFont typeface="Arial"/>
              <a:buNone/>
            </a:pPr>
            <a:endParaRPr sz="1000" i="1" dirty="0">
              <a:solidFill>
                <a:srgbClr val="3F5378"/>
              </a:solidFill>
            </a:endParaRPr>
          </a:p>
          <a:p>
            <a:pPr marL="0" lvl="0" indent="0" algn="l" rtl="0">
              <a:spcBef>
                <a:spcPts val="0"/>
              </a:spcBef>
              <a:spcAft>
                <a:spcPts val="0"/>
              </a:spcAft>
              <a:buNone/>
            </a:pPr>
            <a:endParaRPr sz="1000" i="1" dirty="0">
              <a:solidFill>
                <a:srgbClr val="3F5378"/>
              </a:solidFill>
            </a:endParaRPr>
          </a:p>
        </p:txBody>
      </p:sp>
      <p:sp>
        <p:nvSpPr>
          <p:cNvPr id="192" name="Google Shape;192;p1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43</a:t>
            </a:fld>
            <a:endParaRPr/>
          </a:p>
        </p:txBody>
      </p:sp>
      <p:sp>
        <p:nvSpPr>
          <p:cNvPr id="193" name="Google Shape;193;p12"/>
          <p:cNvSpPr txBox="1">
            <a:spLocks noGrp="1"/>
          </p:cNvSpPr>
          <p:nvPr>
            <p:ph type="body" idx="1"/>
          </p:nvPr>
        </p:nvSpPr>
        <p:spPr>
          <a:xfrm>
            <a:off x="293683" y="1353455"/>
            <a:ext cx="4839426" cy="3534629"/>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endParaRPr sz="1200" dirty="0"/>
          </a:p>
          <a:p>
            <a:pPr marL="285750" lvl="0" indent="-285750" algn="l" rtl="0">
              <a:spcBef>
                <a:spcPts val="600"/>
              </a:spcBef>
              <a:spcAft>
                <a:spcPts val="0"/>
              </a:spcAft>
              <a:buClr>
                <a:schemeClr val="dk1"/>
              </a:buClr>
              <a:buSzPts val="1100"/>
              <a:buFont typeface="Wingdings" panose="05000000000000000000" pitchFamily="2" charset="2"/>
              <a:buChar char="ü"/>
            </a:pPr>
            <a:r>
              <a:rPr lang="en-US" sz="1600" dirty="0"/>
              <a:t>Full rank observer</a:t>
            </a:r>
          </a:p>
          <a:p>
            <a:pPr marL="285750" lvl="0" indent="-285750" algn="l" rtl="0">
              <a:spcBef>
                <a:spcPts val="600"/>
              </a:spcBef>
              <a:spcAft>
                <a:spcPts val="0"/>
              </a:spcAft>
              <a:buClr>
                <a:schemeClr val="dk1"/>
              </a:buClr>
              <a:buSzPts val="1100"/>
              <a:buFont typeface="Wingdings" panose="05000000000000000000" pitchFamily="2" charset="2"/>
              <a:buChar char="ü"/>
            </a:pPr>
            <a:r>
              <a:rPr lang="en-US" sz="1600" dirty="0"/>
              <a:t>Reduced rank observer</a:t>
            </a:r>
          </a:p>
          <a:p>
            <a:pPr marL="285750" lvl="0" indent="-285750" algn="l" rtl="0">
              <a:spcBef>
                <a:spcPts val="600"/>
              </a:spcBef>
              <a:spcAft>
                <a:spcPts val="0"/>
              </a:spcAft>
              <a:buClr>
                <a:schemeClr val="dk1"/>
              </a:buClr>
              <a:buSzPts val="1100"/>
              <a:buFont typeface="Wingdings" panose="05000000000000000000" pitchFamily="2" charset="2"/>
              <a:buChar char="ü"/>
            </a:pPr>
            <a:r>
              <a:rPr lang="en-US" sz="1600" dirty="0"/>
              <a:t>Use estimated states for feedback controller</a:t>
            </a:r>
          </a:p>
          <a:p>
            <a:pPr marL="285750" lvl="0" indent="-285750" algn="l" rtl="0">
              <a:spcBef>
                <a:spcPts val="600"/>
              </a:spcBef>
              <a:spcAft>
                <a:spcPts val="0"/>
              </a:spcAft>
              <a:buClr>
                <a:schemeClr val="dk1"/>
              </a:buClr>
              <a:buSzPts val="1100"/>
              <a:buFont typeface="Wingdings" panose="05000000000000000000" pitchFamily="2" charset="2"/>
              <a:buChar char="ü"/>
            </a:pPr>
            <a:r>
              <a:rPr lang="en-US" sz="1600" dirty="0"/>
              <a:t>Check all type of stability for system</a:t>
            </a:r>
          </a:p>
          <a:p>
            <a:pPr marL="285750" indent="-285750">
              <a:buClr>
                <a:schemeClr val="dk1"/>
              </a:buClr>
              <a:buSzPts val="1100"/>
              <a:buFont typeface="Wingdings" panose="05000000000000000000" pitchFamily="2" charset="2"/>
              <a:buChar char="ü"/>
            </a:pPr>
            <a:r>
              <a:rPr lang="en-US" sz="1600" dirty="0"/>
              <a:t>Design a linear optimal control systems and simulation on system</a:t>
            </a:r>
          </a:p>
          <a:p>
            <a:pPr marL="0" lvl="0" indent="0" algn="l" rtl="0">
              <a:spcBef>
                <a:spcPts val="600"/>
              </a:spcBef>
              <a:spcAft>
                <a:spcPts val="0"/>
              </a:spcAft>
              <a:buClr>
                <a:schemeClr val="dk1"/>
              </a:buClr>
              <a:buSzPts val="1100"/>
              <a:buNone/>
            </a:pPr>
            <a:endParaRPr lang="en-US" sz="1600" dirty="0"/>
          </a:p>
          <a:p>
            <a:pPr marL="0" lvl="0" indent="0" algn="l" rtl="0">
              <a:spcBef>
                <a:spcPts val="600"/>
              </a:spcBef>
              <a:spcAft>
                <a:spcPts val="1000"/>
              </a:spcAft>
              <a:buNone/>
            </a:pPr>
            <a:endParaRPr lang="en-US" dirty="0"/>
          </a:p>
        </p:txBody>
      </p:sp>
      <p:grpSp>
        <p:nvGrpSpPr>
          <p:cNvPr id="194" name="Google Shape;194;p12"/>
          <p:cNvGrpSpPr/>
          <p:nvPr/>
        </p:nvGrpSpPr>
        <p:grpSpPr>
          <a:xfrm>
            <a:off x="293683" y="574116"/>
            <a:ext cx="309041" cy="403123"/>
            <a:chOff x="590250" y="244200"/>
            <a:chExt cx="407975" cy="532175"/>
          </a:xfrm>
        </p:grpSpPr>
        <p:sp>
          <p:nvSpPr>
            <p:cNvPr id="195" name="Google Shape;195;p12"/>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2"/>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2"/>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2"/>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2"/>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2"/>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2"/>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2"/>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2"/>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2"/>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2"/>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2"/>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2"/>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2"/>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378403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22091" y="410332"/>
            <a:ext cx="5258400" cy="766200"/>
          </a:xfrm>
          <a:prstGeom prst="rect">
            <a:avLst/>
          </a:prstGeom>
        </p:spPr>
        <p:txBody>
          <a:bodyPr spcFirstLastPara="1" wrap="square" lIns="91425" tIns="91425" rIns="91425" bIns="91425" anchor="ctr" anchorCtr="0">
            <a:noAutofit/>
          </a:bodyPr>
          <a:lstStyle/>
          <a:p>
            <a:r>
              <a:rPr lang="en-US" sz="2000" dirty="0"/>
              <a:t>1 Full rank observer</a:t>
            </a:r>
            <a:endParaRPr dirty="0"/>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44</a:t>
            </a:fld>
            <a:endParaRPr/>
          </a:p>
        </p:txBody>
      </p:sp>
      <p:grpSp>
        <p:nvGrpSpPr>
          <p:cNvPr id="271" name="Google Shape;271;p18"/>
          <p:cNvGrpSpPr/>
          <p:nvPr/>
        </p:nvGrpSpPr>
        <p:grpSpPr>
          <a:xfrm>
            <a:off x="312466" y="587260"/>
            <a:ext cx="309022" cy="376837"/>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5AB2438A-2DF7-C817-1118-D4CDCE467A30}"/>
              </a:ext>
            </a:extLst>
          </p:cNvPr>
          <p:cNvPicPr>
            <a:picLocks noChangeAspect="1"/>
          </p:cNvPicPr>
          <p:nvPr/>
        </p:nvPicPr>
        <p:blipFill>
          <a:blip r:embed="rId3"/>
          <a:stretch>
            <a:fillRect/>
          </a:stretch>
        </p:blipFill>
        <p:spPr>
          <a:xfrm>
            <a:off x="216877" y="1688426"/>
            <a:ext cx="3820005" cy="2620131"/>
          </a:xfrm>
          <a:prstGeom prst="rect">
            <a:avLst/>
          </a:prstGeom>
        </p:spPr>
      </p:pic>
      <p:pic>
        <p:nvPicPr>
          <p:cNvPr id="3" name="Picture 2">
            <a:extLst>
              <a:ext uri="{FF2B5EF4-FFF2-40B4-BE49-F238E27FC236}">
                <a16:creationId xmlns:a16="http://schemas.microsoft.com/office/drawing/2014/main" id="{BE03021B-0284-ADA5-0807-53E71C6A575D}"/>
              </a:ext>
            </a:extLst>
          </p:cNvPr>
          <p:cNvPicPr>
            <a:picLocks noChangeAspect="1"/>
          </p:cNvPicPr>
          <p:nvPr/>
        </p:nvPicPr>
        <p:blipFill>
          <a:blip r:embed="rId4"/>
          <a:stretch>
            <a:fillRect/>
          </a:stretch>
        </p:blipFill>
        <p:spPr>
          <a:xfrm>
            <a:off x="4149969" y="1479926"/>
            <a:ext cx="4644329" cy="3018093"/>
          </a:xfrm>
          <a:prstGeom prst="rect">
            <a:avLst/>
          </a:prstGeom>
        </p:spPr>
      </p:pic>
    </p:spTree>
    <p:extLst>
      <p:ext uri="{BB962C8B-B14F-4D97-AF65-F5344CB8AC3E}">
        <p14:creationId xmlns:p14="http://schemas.microsoft.com/office/powerpoint/2010/main" val="37816663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r>
              <a:rPr lang="en-US" dirty="0"/>
              <a:t>2</a:t>
            </a:r>
            <a:r>
              <a:rPr lang="en-US" sz="2000" dirty="0"/>
              <a:t> Reduced rank observer</a:t>
            </a:r>
            <a:endParaRPr dirty="0"/>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45</a:t>
            </a:fld>
            <a:endParaRPr/>
          </a:p>
        </p:txBody>
      </p:sp>
      <p:grpSp>
        <p:nvGrpSpPr>
          <p:cNvPr id="271" name="Google Shape;271;p18"/>
          <p:cNvGrpSpPr/>
          <p:nvPr/>
        </p:nvGrpSpPr>
        <p:grpSpPr>
          <a:xfrm>
            <a:off x="312466" y="587260"/>
            <a:ext cx="309022" cy="376837"/>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60A5582A-4AB4-3597-C0F4-063EAEF192CC}"/>
              </a:ext>
            </a:extLst>
          </p:cNvPr>
          <p:cNvPicPr>
            <a:picLocks noChangeAspect="1"/>
          </p:cNvPicPr>
          <p:nvPr/>
        </p:nvPicPr>
        <p:blipFill>
          <a:blip r:embed="rId3"/>
          <a:stretch>
            <a:fillRect/>
          </a:stretch>
        </p:blipFill>
        <p:spPr>
          <a:xfrm>
            <a:off x="4542303" y="1551663"/>
            <a:ext cx="4362938" cy="2807970"/>
          </a:xfrm>
          <a:prstGeom prst="rect">
            <a:avLst/>
          </a:prstGeom>
        </p:spPr>
      </p:pic>
      <p:pic>
        <p:nvPicPr>
          <p:cNvPr id="5" name="Picture 4">
            <a:extLst>
              <a:ext uri="{FF2B5EF4-FFF2-40B4-BE49-F238E27FC236}">
                <a16:creationId xmlns:a16="http://schemas.microsoft.com/office/drawing/2014/main" id="{860D6C76-E4A5-EE37-6B21-6A23DE912D64}"/>
              </a:ext>
            </a:extLst>
          </p:cNvPr>
          <p:cNvPicPr>
            <a:picLocks noChangeAspect="1"/>
          </p:cNvPicPr>
          <p:nvPr/>
        </p:nvPicPr>
        <p:blipFill>
          <a:blip r:embed="rId4"/>
          <a:stretch>
            <a:fillRect/>
          </a:stretch>
        </p:blipFill>
        <p:spPr>
          <a:xfrm>
            <a:off x="142328" y="1551663"/>
            <a:ext cx="4334802" cy="3199262"/>
          </a:xfrm>
          <a:prstGeom prst="rect">
            <a:avLst/>
          </a:prstGeom>
        </p:spPr>
      </p:pic>
    </p:spTree>
    <p:extLst>
      <p:ext uri="{BB962C8B-B14F-4D97-AF65-F5344CB8AC3E}">
        <p14:creationId xmlns:p14="http://schemas.microsoft.com/office/powerpoint/2010/main" val="28737356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r>
              <a:rPr lang="en-US" dirty="0"/>
              <a:t>4-1 </a:t>
            </a:r>
            <a:r>
              <a:rPr lang="en-US" sz="2000" dirty="0"/>
              <a:t>linear static pre-compensator with full rank observer</a:t>
            </a:r>
            <a:endParaRPr dirty="0"/>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46</a:t>
            </a:fld>
            <a:endParaRPr/>
          </a:p>
        </p:txBody>
      </p:sp>
      <p:grpSp>
        <p:nvGrpSpPr>
          <p:cNvPr id="271" name="Google Shape;271;p18"/>
          <p:cNvGrpSpPr/>
          <p:nvPr/>
        </p:nvGrpSpPr>
        <p:grpSpPr>
          <a:xfrm>
            <a:off x="312466" y="587260"/>
            <a:ext cx="309022" cy="376837"/>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333F5726-1207-FEDC-037A-3EB829E01FF1}"/>
              </a:ext>
            </a:extLst>
          </p:cNvPr>
          <p:cNvPicPr>
            <a:picLocks noChangeAspect="1"/>
          </p:cNvPicPr>
          <p:nvPr/>
        </p:nvPicPr>
        <p:blipFill>
          <a:blip r:embed="rId3"/>
          <a:stretch>
            <a:fillRect/>
          </a:stretch>
        </p:blipFill>
        <p:spPr>
          <a:xfrm>
            <a:off x="38600" y="1517973"/>
            <a:ext cx="4446880" cy="3012476"/>
          </a:xfrm>
          <a:prstGeom prst="rect">
            <a:avLst/>
          </a:prstGeom>
        </p:spPr>
      </p:pic>
      <p:pic>
        <p:nvPicPr>
          <p:cNvPr id="4" name="Picture 3">
            <a:extLst>
              <a:ext uri="{FF2B5EF4-FFF2-40B4-BE49-F238E27FC236}">
                <a16:creationId xmlns:a16="http://schemas.microsoft.com/office/drawing/2014/main" id="{5E907578-8AEF-0879-D04B-EFFF962FDC72}"/>
              </a:ext>
            </a:extLst>
          </p:cNvPr>
          <p:cNvPicPr>
            <a:picLocks noChangeAspect="1"/>
          </p:cNvPicPr>
          <p:nvPr/>
        </p:nvPicPr>
        <p:blipFill>
          <a:blip r:embed="rId4"/>
          <a:stretch>
            <a:fillRect/>
          </a:stretch>
        </p:blipFill>
        <p:spPr>
          <a:xfrm>
            <a:off x="4658522" y="1924437"/>
            <a:ext cx="4188801" cy="1914462"/>
          </a:xfrm>
          <a:prstGeom prst="rect">
            <a:avLst/>
          </a:prstGeom>
        </p:spPr>
      </p:pic>
    </p:spTree>
    <p:extLst>
      <p:ext uri="{BB962C8B-B14F-4D97-AF65-F5344CB8AC3E}">
        <p14:creationId xmlns:p14="http://schemas.microsoft.com/office/powerpoint/2010/main" val="24655655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r>
              <a:rPr lang="en-US" dirty="0"/>
              <a:t>4-</a:t>
            </a:r>
            <a:r>
              <a:rPr lang="fa-IR" dirty="0"/>
              <a:t>2</a:t>
            </a:r>
            <a:r>
              <a:rPr lang="en-US" dirty="0"/>
              <a:t> </a:t>
            </a:r>
            <a:r>
              <a:rPr lang="en-US" sz="2000" dirty="0"/>
              <a:t>linear Dynamic pre-compensator with full rank observer</a:t>
            </a:r>
            <a:endParaRPr dirty="0"/>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47</a:t>
            </a:fld>
            <a:endParaRPr/>
          </a:p>
        </p:txBody>
      </p:sp>
      <p:grpSp>
        <p:nvGrpSpPr>
          <p:cNvPr id="271" name="Google Shape;271;p18"/>
          <p:cNvGrpSpPr/>
          <p:nvPr/>
        </p:nvGrpSpPr>
        <p:grpSpPr>
          <a:xfrm>
            <a:off x="312466" y="587260"/>
            <a:ext cx="309022" cy="376837"/>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a:extLst>
              <a:ext uri="{FF2B5EF4-FFF2-40B4-BE49-F238E27FC236}">
                <a16:creationId xmlns:a16="http://schemas.microsoft.com/office/drawing/2014/main" id="{97F6B818-052F-81ED-A3F5-DA91D533AA6C}"/>
              </a:ext>
            </a:extLst>
          </p:cNvPr>
          <p:cNvPicPr>
            <a:picLocks noChangeAspect="1"/>
          </p:cNvPicPr>
          <p:nvPr/>
        </p:nvPicPr>
        <p:blipFill>
          <a:blip r:embed="rId3"/>
          <a:stretch>
            <a:fillRect/>
          </a:stretch>
        </p:blipFill>
        <p:spPr>
          <a:xfrm>
            <a:off x="97365" y="1467953"/>
            <a:ext cx="4474635" cy="3088287"/>
          </a:xfrm>
          <a:prstGeom prst="rect">
            <a:avLst/>
          </a:prstGeom>
        </p:spPr>
      </p:pic>
      <p:pic>
        <p:nvPicPr>
          <p:cNvPr id="8" name="Picture 7">
            <a:extLst>
              <a:ext uri="{FF2B5EF4-FFF2-40B4-BE49-F238E27FC236}">
                <a16:creationId xmlns:a16="http://schemas.microsoft.com/office/drawing/2014/main" id="{2EFE42B2-7E65-A1AE-7B9D-9F9D52EA7E2C}"/>
              </a:ext>
            </a:extLst>
          </p:cNvPr>
          <p:cNvPicPr>
            <a:picLocks noChangeAspect="1"/>
          </p:cNvPicPr>
          <p:nvPr/>
        </p:nvPicPr>
        <p:blipFill>
          <a:blip r:embed="rId4"/>
          <a:stretch>
            <a:fillRect/>
          </a:stretch>
        </p:blipFill>
        <p:spPr>
          <a:xfrm>
            <a:off x="4658260" y="1874492"/>
            <a:ext cx="4172363" cy="1902972"/>
          </a:xfrm>
          <a:prstGeom prst="rect">
            <a:avLst/>
          </a:prstGeom>
        </p:spPr>
      </p:pic>
    </p:spTree>
    <p:extLst>
      <p:ext uri="{BB962C8B-B14F-4D97-AF65-F5344CB8AC3E}">
        <p14:creationId xmlns:p14="http://schemas.microsoft.com/office/powerpoint/2010/main" val="12319335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r>
              <a:rPr lang="en-US" dirty="0"/>
              <a:t>4-</a:t>
            </a:r>
            <a:r>
              <a:rPr lang="fa-IR" dirty="0"/>
              <a:t>3</a:t>
            </a:r>
            <a:r>
              <a:rPr lang="en-US" dirty="0"/>
              <a:t> None </a:t>
            </a:r>
            <a:r>
              <a:rPr lang="en-US" sz="2000" dirty="0"/>
              <a:t>linear dynamic pre-compensator with full rank observer</a:t>
            </a:r>
            <a:endParaRPr dirty="0"/>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48</a:t>
            </a:fld>
            <a:endParaRPr/>
          </a:p>
        </p:txBody>
      </p:sp>
      <p:grpSp>
        <p:nvGrpSpPr>
          <p:cNvPr id="271" name="Google Shape;271;p18"/>
          <p:cNvGrpSpPr/>
          <p:nvPr/>
        </p:nvGrpSpPr>
        <p:grpSpPr>
          <a:xfrm>
            <a:off x="312466" y="587260"/>
            <a:ext cx="309022" cy="376837"/>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CDE3E142-8A63-E622-992D-A14E00903B0D}"/>
              </a:ext>
            </a:extLst>
          </p:cNvPr>
          <p:cNvPicPr>
            <a:picLocks noChangeAspect="1"/>
          </p:cNvPicPr>
          <p:nvPr/>
        </p:nvPicPr>
        <p:blipFill>
          <a:blip r:embed="rId3"/>
          <a:stretch>
            <a:fillRect/>
          </a:stretch>
        </p:blipFill>
        <p:spPr>
          <a:xfrm>
            <a:off x="64747" y="1418455"/>
            <a:ext cx="4704861" cy="3169592"/>
          </a:xfrm>
          <a:prstGeom prst="rect">
            <a:avLst/>
          </a:prstGeom>
        </p:spPr>
      </p:pic>
      <p:pic>
        <p:nvPicPr>
          <p:cNvPr id="5" name="Picture 4">
            <a:extLst>
              <a:ext uri="{FF2B5EF4-FFF2-40B4-BE49-F238E27FC236}">
                <a16:creationId xmlns:a16="http://schemas.microsoft.com/office/drawing/2014/main" id="{98F1A6C9-38CE-45DA-9859-8C3C9AA8C47C}"/>
              </a:ext>
            </a:extLst>
          </p:cNvPr>
          <p:cNvPicPr>
            <a:picLocks noChangeAspect="1"/>
          </p:cNvPicPr>
          <p:nvPr/>
        </p:nvPicPr>
        <p:blipFill>
          <a:blip r:embed="rId4"/>
          <a:stretch>
            <a:fillRect/>
          </a:stretch>
        </p:blipFill>
        <p:spPr>
          <a:xfrm>
            <a:off x="4769608" y="1965867"/>
            <a:ext cx="4040284" cy="1834099"/>
          </a:xfrm>
          <a:prstGeom prst="rect">
            <a:avLst/>
          </a:prstGeom>
        </p:spPr>
      </p:pic>
    </p:spTree>
    <p:extLst>
      <p:ext uri="{BB962C8B-B14F-4D97-AF65-F5344CB8AC3E}">
        <p14:creationId xmlns:p14="http://schemas.microsoft.com/office/powerpoint/2010/main" val="14642311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r>
              <a:rPr lang="en-US" dirty="0"/>
              <a:t>4-</a:t>
            </a:r>
            <a:r>
              <a:rPr lang="fa-IR" dirty="0"/>
              <a:t>4</a:t>
            </a:r>
            <a:r>
              <a:rPr lang="en-US" dirty="0"/>
              <a:t> </a:t>
            </a:r>
            <a:r>
              <a:rPr lang="en-US" sz="2000" dirty="0"/>
              <a:t>linear static pre-compensator with reduced rank observer</a:t>
            </a:r>
            <a:endParaRPr dirty="0"/>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49</a:t>
            </a:fld>
            <a:endParaRPr/>
          </a:p>
        </p:txBody>
      </p:sp>
      <p:grpSp>
        <p:nvGrpSpPr>
          <p:cNvPr id="271" name="Google Shape;271;p18"/>
          <p:cNvGrpSpPr/>
          <p:nvPr/>
        </p:nvGrpSpPr>
        <p:grpSpPr>
          <a:xfrm>
            <a:off x="312466" y="587260"/>
            <a:ext cx="309022" cy="376837"/>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C9158AF1-35AA-1A38-DF74-F598FC285AB2}"/>
              </a:ext>
            </a:extLst>
          </p:cNvPr>
          <p:cNvPicPr>
            <a:picLocks noChangeAspect="1"/>
          </p:cNvPicPr>
          <p:nvPr/>
        </p:nvPicPr>
        <p:blipFill>
          <a:blip r:embed="rId3"/>
          <a:stretch>
            <a:fillRect/>
          </a:stretch>
        </p:blipFill>
        <p:spPr>
          <a:xfrm>
            <a:off x="0" y="1562676"/>
            <a:ext cx="4753708" cy="2786380"/>
          </a:xfrm>
          <a:prstGeom prst="rect">
            <a:avLst/>
          </a:prstGeom>
        </p:spPr>
      </p:pic>
      <p:pic>
        <p:nvPicPr>
          <p:cNvPr id="5" name="Picture 4">
            <a:extLst>
              <a:ext uri="{FF2B5EF4-FFF2-40B4-BE49-F238E27FC236}">
                <a16:creationId xmlns:a16="http://schemas.microsoft.com/office/drawing/2014/main" id="{9C53FCF7-5F43-CC95-0447-F948867AFD20}"/>
              </a:ext>
            </a:extLst>
          </p:cNvPr>
          <p:cNvPicPr>
            <a:picLocks noChangeAspect="1"/>
          </p:cNvPicPr>
          <p:nvPr/>
        </p:nvPicPr>
        <p:blipFill>
          <a:blip r:embed="rId4"/>
          <a:stretch>
            <a:fillRect/>
          </a:stretch>
        </p:blipFill>
        <p:spPr>
          <a:xfrm>
            <a:off x="4753708" y="2017262"/>
            <a:ext cx="4124569" cy="1877208"/>
          </a:xfrm>
          <a:prstGeom prst="rect">
            <a:avLst/>
          </a:prstGeom>
        </p:spPr>
      </p:pic>
    </p:spTree>
    <p:extLst>
      <p:ext uri="{BB962C8B-B14F-4D97-AF65-F5344CB8AC3E}">
        <p14:creationId xmlns:p14="http://schemas.microsoft.com/office/powerpoint/2010/main" val="1815717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 System introduction</a:t>
            </a:r>
            <a:endParaRPr dirty="0"/>
          </a:p>
        </p:txBody>
      </p:sp>
      <p:sp>
        <p:nvSpPr>
          <p:cNvPr id="237" name="Google Shape;237;p16"/>
          <p:cNvSpPr txBox="1">
            <a:spLocks noGrp="1"/>
          </p:cNvSpPr>
          <p:nvPr>
            <p:ph type="body" idx="1"/>
          </p:nvPr>
        </p:nvSpPr>
        <p:spPr>
          <a:xfrm>
            <a:off x="814275" y="1327350"/>
            <a:ext cx="6132600" cy="3145500"/>
          </a:xfrm>
          <a:prstGeom prst="rect">
            <a:avLst/>
          </a:prstGeom>
        </p:spPr>
        <p:txBody>
          <a:bodyPr spcFirstLastPara="1" wrap="square" lIns="91425" tIns="91425" rIns="91425" bIns="91425" anchor="ctr" anchorCtr="0">
            <a:noAutofit/>
          </a:bodyPr>
          <a:lstStyle/>
          <a:p>
            <a:pPr lvl="0">
              <a:spcBef>
                <a:spcPts val="0"/>
              </a:spcBef>
              <a:buFont typeface="Wingdings" panose="05000000000000000000" pitchFamily="2" charset="2"/>
              <a:buChar char="§"/>
            </a:pPr>
            <a:r>
              <a:rPr lang="en-US" sz="1800" dirty="0"/>
              <a:t>The four-tank system (</a:t>
            </a:r>
            <a:r>
              <a:rPr lang="en-US" sz="1800" dirty="0" err="1"/>
              <a:t>FTS</a:t>
            </a:r>
            <a:r>
              <a:rPr lang="en-US" sz="1800" dirty="0"/>
              <a:t>) is a conventional control system that operates non-linearly and has a delay.</a:t>
            </a:r>
          </a:p>
          <a:p>
            <a:pPr marL="76200" lvl="0" indent="0">
              <a:spcBef>
                <a:spcPts val="0"/>
              </a:spcBef>
              <a:buNone/>
            </a:pPr>
            <a:endParaRPr lang="en-US" sz="1800" dirty="0"/>
          </a:p>
          <a:p>
            <a:pPr lvl="0">
              <a:spcBef>
                <a:spcPts val="0"/>
              </a:spcBef>
              <a:buFont typeface="Wingdings" panose="05000000000000000000" pitchFamily="2" charset="2"/>
              <a:buChar char="§"/>
            </a:pPr>
            <a:r>
              <a:rPr lang="en-US" sz="1800" dirty="0"/>
              <a:t>In industrial processes, controlling the liquid level in tanks and the flow between them is a fundamental problem.</a:t>
            </a:r>
          </a:p>
          <a:p>
            <a:pPr marL="76200" lvl="0" indent="0">
              <a:spcBef>
                <a:spcPts val="0"/>
              </a:spcBef>
              <a:buNone/>
            </a:pPr>
            <a:endParaRPr lang="en-US" sz="1800" dirty="0"/>
          </a:p>
          <a:p>
            <a:pPr>
              <a:spcBef>
                <a:spcPts val="0"/>
              </a:spcBef>
              <a:buFont typeface="Wingdings" panose="05000000000000000000" pitchFamily="2" charset="2"/>
              <a:buChar char="§"/>
            </a:pPr>
            <a:r>
              <a:rPr lang="en-US" sz="1800" dirty="0"/>
              <a:t>The  main issue is controlling Liquid level and flow regulation between tanks.</a:t>
            </a:r>
          </a:p>
          <a:p>
            <a:pPr marL="76200" lvl="0" indent="0">
              <a:spcBef>
                <a:spcPts val="0"/>
              </a:spcBef>
              <a:buNone/>
            </a:pPr>
            <a:endParaRPr lang="en-US" sz="1600" dirty="0"/>
          </a:p>
          <a:p>
            <a:pPr marL="76200" lvl="0" indent="0">
              <a:spcBef>
                <a:spcPts val="0"/>
              </a:spcBef>
              <a:buNone/>
            </a:pPr>
            <a:endParaRPr dirty="0"/>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grpSp>
        <p:nvGrpSpPr>
          <p:cNvPr id="239" name="Google Shape;239;p16"/>
          <p:cNvGrpSpPr/>
          <p:nvPr/>
        </p:nvGrpSpPr>
        <p:grpSpPr>
          <a:xfrm>
            <a:off x="282216" y="590918"/>
            <a:ext cx="369505" cy="369505"/>
            <a:chOff x="2594050" y="1631825"/>
            <a:chExt cx="439625" cy="439625"/>
          </a:xfrm>
        </p:grpSpPr>
        <p:sp>
          <p:nvSpPr>
            <p:cNvPr id="240" name="Google Shape;240;p1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6"/>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r>
              <a:rPr lang="en-US" dirty="0"/>
              <a:t>4-</a:t>
            </a:r>
            <a:r>
              <a:rPr lang="fa-IR" dirty="0"/>
              <a:t>5</a:t>
            </a:r>
            <a:r>
              <a:rPr lang="en-US" dirty="0"/>
              <a:t> </a:t>
            </a:r>
            <a:r>
              <a:rPr lang="en-US" sz="2000" dirty="0"/>
              <a:t>linear dynamic pre-compensator with reduced rank observer</a:t>
            </a:r>
            <a:endParaRPr dirty="0"/>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50</a:t>
            </a:fld>
            <a:endParaRPr/>
          </a:p>
        </p:txBody>
      </p:sp>
      <p:grpSp>
        <p:nvGrpSpPr>
          <p:cNvPr id="271" name="Google Shape;271;p18"/>
          <p:cNvGrpSpPr/>
          <p:nvPr/>
        </p:nvGrpSpPr>
        <p:grpSpPr>
          <a:xfrm>
            <a:off x="312466" y="587260"/>
            <a:ext cx="309022" cy="376837"/>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32011441-60DF-6AE2-7315-90A93A066975}"/>
              </a:ext>
            </a:extLst>
          </p:cNvPr>
          <p:cNvPicPr>
            <a:picLocks noChangeAspect="1"/>
          </p:cNvPicPr>
          <p:nvPr/>
        </p:nvPicPr>
        <p:blipFill>
          <a:blip r:embed="rId3"/>
          <a:stretch>
            <a:fillRect/>
          </a:stretch>
        </p:blipFill>
        <p:spPr>
          <a:xfrm>
            <a:off x="55450" y="1526488"/>
            <a:ext cx="4516550" cy="3110011"/>
          </a:xfrm>
          <a:prstGeom prst="rect">
            <a:avLst/>
          </a:prstGeom>
        </p:spPr>
      </p:pic>
      <p:pic>
        <p:nvPicPr>
          <p:cNvPr id="5" name="Picture 4">
            <a:extLst>
              <a:ext uri="{FF2B5EF4-FFF2-40B4-BE49-F238E27FC236}">
                <a16:creationId xmlns:a16="http://schemas.microsoft.com/office/drawing/2014/main" id="{C526E588-01D2-9848-C8C3-48B9FDFFF4F3}"/>
              </a:ext>
            </a:extLst>
          </p:cNvPr>
          <p:cNvPicPr>
            <a:picLocks noChangeAspect="1"/>
          </p:cNvPicPr>
          <p:nvPr/>
        </p:nvPicPr>
        <p:blipFill>
          <a:blip r:embed="rId4"/>
          <a:stretch>
            <a:fillRect/>
          </a:stretch>
        </p:blipFill>
        <p:spPr>
          <a:xfrm>
            <a:off x="4572000" y="2034335"/>
            <a:ext cx="4158169" cy="1883615"/>
          </a:xfrm>
          <a:prstGeom prst="rect">
            <a:avLst/>
          </a:prstGeom>
        </p:spPr>
      </p:pic>
    </p:spTree>
    <p:extLst>
      <p:ext uri="{BB962C8B-B14F-4D97-AF65-F5344CB8AC3E}">
        <p14:creationId xmlns:p14="http://schemas.microsoft.com/office/powerpoint/2010/main" val="23241522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r>
              <a:rPr lang="en-US" dirty="0"/>
              <a:t>4-</a:t>
            </a:r>
            <a:r>
              <a:rPr lang="fa-IR" dirty="0"/>
              <a:t>6</a:t>
            </a:r>
            <a:r>
              <a:rPr lang="en-US" dirty="0"/>
              <a:t> None </a:t>
            </a:r>
            <a:r>
              <a:rPr lang="en-US" sz="2000" dirty="0"/>
              <a:t>linear dynamic pre-compensator with reduced rank observer</a:t>
            </a:r>
            <a:endParaRPr dirty="0"/>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51</a:t>
            </a:fld>
            <a:endParaRPr/>
          </a:p>
        </p:txBody>
      </p:sp>
      <p:grpSp>
        <p:nvGrpSpPr>
          <p:cNvPr id="271" name="Google Shape;271;p18"/>
          <p:cNvGrpSpPr/>
          <p:nvPr/>
        </p:nvGrpSpPr>
        <p:grpSpPr>
          <a:xfrm>
            <a:off x="312466" y="587260"/>
            <a:ext cx="309022" cy="376837"/>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DAF13D06-B2A5-3551-8DE5-203BE2B5DDB2}"/>
              </a:ext>
            </a:extLst>
          </p:cNvPr>
          <p:cNvPicPr>
            <a:picLocks noChangeAspect="1"/>
          </p:cNvPicPr>
          <p:nvPr/>
        </p:nvPicPr>
        <p:blipFill>
          <a:blip r:embed="rId3"/>
          <a:stretch>
            <a:fillRect/>
          </a:stretch>
        </p:blipFill>
        <p:spPr>
          <a:xfrm>
            <a:off x="197807" y="1368383"/>
            <a:ext cx="4374193" cy="3268117"/>
          </a:xfrm>
          <a:prstGeom prst="rect">
            <a:avLst/>
          </a:prstGeom>
        </p:spPr>
      </p:pic>
      <p:pic>
        <p:nvPicPr>
          <p:cNvPr id="4" name="Picture 3">
            <a:extLst>
              <a:ext uri="{FF2B5EF4-FFF2-40B4-BE49-F238E27FC236}">
                <a16:creationId xmlns:a16="http://schemas.microsoft.com/office/drawing/2014/main" id="{949B8E8C-99FF-900C-5612-C783138B7875}"/>
              </a:ext>
            </a:extLst>
          </p:cNvPr>
          <p:cNvPicPr>
            <a:picLocks noChangeAspect="1"/>
          </p:cNvPicPr>
          <p:nvPr/>
        </p:nvPicPr>
        <p:blipFill>
          <a:blip r:embed="rId4"/>
          <a:stretch>
            <a:fillRect/>
          </a:stretch>
        </p:blipFill>
        <p:spPr>
          <a:xfrm>
            <a:off x="4549729" y="1578707"/>
            <a:ext cx="4435541" cy="2016370"/>
          </a:xfrm>
          <a:prstGeom prst="rect">
            <a:avLst/>
          </a:prstGeom>
        </p:spPr>
      </p:pic>
    </p:spTree>
    <p:extLst>
      <p:ext uri="{BB962C8B-B14F-4D97-AF65-F5344CB8AC3E}">
        <p14:creationId xmlns:p14="http://schemas.microsoft.com/office/powerpoint/2010/main" val="40961906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r>
              <a:rPr lang="en-US" dirty="0"/>
              <a:t>5 </a:t>
            </a:r>
            <a:r>
              <a:rPr lang="en-US" sz="2000" dirty="0"/>
              <a:t>Check all type of stability for system</a:t>
            </a:r>
            <a:endParaRPr dirty="0"/>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52</a:t>
            </a:fld>
            <a:endParaRPr/>
          </a:p>
        </p:txBody>
      </p:sp>
      <p:grpSp>
        <p:nvGrpSpPr>
          <p:cNvPr id="271" name="Google Shape;271;p18"/>
          <p:cNvGrpSpPr/>
          <p:nvPr/>
        </p:nvGrpSpPr>
        <p:grpSpPr>
          <a:xfrm>
            <a:off x="312466" y="587260"/>
            <a:ext cx="309022" cy="376837"/>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097F6682-F49B-E006-5ECF-4A44A078170A}"/>
              </a:ext>
            </a:extLst>
          </p:cNvPr>
          <p:cNvSpPr txBox="1"/>
          <p:nvPr/>
        </p:nvSpPr>
        <p:spPr>
          <a:xfrm>
            <a:off x="557820" y="1430216"/>
            <a:ext cx="6306040" cy="1600438"/>
          </a:xfrm>
          <a:prstGeom prst="rect">
            <a:avLst/>
          </a:prstGeom>
          <a:noFill/>
        </p:spPr>
        <p:txBody>
          <a:bodyPr wrap="square">
            <a:spAutoFit/>
          </a:bodyPr>
          <a:lstStyle/>
          <a:p>
            <a:pPr marL="285750" indent="-285750">
              <a:buFont typeface="Arial" panose="020B0604020202020204" pitchFamily="34" charset="0"/>
              <a:buChar char="•"/>
            </a:pPr>
            <a:r>
              <a:rPr lang="en-US" dirty="0"/>
              <a:t>All the eigenvalues of the matrix A of the system are strictly negative, so the system is internally stable (asymptotically stable) .</a:t>
            </a:r>
          </a:p>
          <a:p>
            <a:pPr marL="285750" indent="-285750">
              <a:buFont typeface="Arial" panose="020B0604020202020204" pitchFamily="34" charset="0"/>
              <a:buChar char="•"/>
            </a:pPr>
            <a:r>
              <a:rPr lang="en-US" dirty="0"/>
              <a:t>It has no zero eigenvalue, it is not boundary stable. </a:t>
            </a:r>
          </a:p>
          <a:p>
            <a:pPr marL="285750" indent="-285750">
              <a:buFont typeface="Arial" panose="020B0604020202020204" pitchFamily="34" charset="0"/>
              <a:buChar char="•"/>
            </a:pPr>
            <a:r>
              <a:rPr lang="en-US" dirty="0"/>
              <a:t>Also, according to the theorem, since the system is internally stable, it is also BIBO stable.</a:t>
            </a:r>
          </a:p>
          <a:p>
            <a:r>
              <a:rPr lang="en-US" dirty="0"/>
              <a:t>With second theorem of Lyapunov:</a:t>
            </a:r>
            <a:endParaRPr lang="en-US" b="0" i="0" u="none" strike="noStrike" dirty="0">
              <a:solidFill>
                <a:srgbClr val="1A0DAB"/>
              </a:solidFill>
              <a:effectLst/>
              <a:latin typeface="Helvetica Neue"/>
              <a:hlinkClick r:id="rId3"/>
            </a:endParaRPr>
          </a:p>
          <a:p>
            <a:endParaRPr lang="en-US" dirty="0"/>
          </a:p>
        </p:txBody>
      </p:sp>
      <p:pic>
        <p:nvPicPr>
          <p:cNvPr id="6" name="Picture 5">
            <a:extLst>
              <a:ext uri="{FF2B5EF4-FFF2-40B4-BE49-F238E27FC236}">
                <a16:creationId xmlns:a16="http://schemas.microsoft.com/office/drawing/2014/main" id="{BCF94777-C5EF-4C20-8F32-75011C20804A}"/>
              </a:ext>
            </a:extLst>
          </p:cNvPr>
          <p:cNvPicPr>
            <a:picLocks noChangeAspect="1"/>
          </p:cNvPicPr>
          <p:nvPr/>
        </p:nvPicPr>
        <p:blipFill>
          <a:blip r:embed="rId4"/>
          <a:stretch>
            <a:fillRect/>
          </a:stretch>
        </p:blipFill>
        <p:spPr>
          <a:xfrm>
            <a:off x="3617740" y="2422770"/>
            <a:ext cx="3246120" cy="2662192"/>
          </a:xfrm>
          <a:prstGeom prst="rect">
            <a:avLst/>
          </a:prstGeom>
        </p:spPr>
      </p:pic>
      <p:pic>
        <p:nvPicPr>
          <p:cNvPr id="7" name="Picture 6">
            <a:extLst>
              <a:ext uri="{FF2B5EF4-FFF2-40B4-BE49-F238E27FC236}">
                <a16:creationId xmlns:a16="http://schemas.microsoft.com/office/drawing/2014/main" id="{5F829CF5-41F7-C233-BB8C-0C24C56B0454}"/>
              </a:ext>
            </a:extLst>
          </p:cNvPr>
          <p:cNvPicPr>
            <a:picLocks noChangeAspect="1"/>
          </p:cNvPicPr>
          <p:nvPr/>
        </p:nvPicPr>
        <p:blipFill>
          <a:blip r:embed="rId5"/>
          <a:stretch>
            <a:fillRect/>
          </a:stretch>
        </p:blipFill>
        <p:spPr>
          <a:xfrm>
            <a:off x="631013" y="3034894"/>
            <a:ext cx="2790173" cy="775048"/>
          </a:xfrm>
          <a:prstGeom prst="rect">
            <a:avLst/>
          </a:prstGeom>
        </p:spPr>
      </p:pic>
    </p:spTree>
    <p:extLst>
      <p:ext uri="{BB962C8B-B14F-4D97-AF65-F5344CB8AC3E}">
        <p14:creationId xmlns:p14="http://schemas.microsoft.com/office/powerpoint/2010/main" val="29897747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r>
              <a:rPr lang="en-US" dirty="0"/>
              <a:t>6-1 </a:t>
            </a:r>
            <a:r>
              <a:rPr lang="en-US" sz="2000" dirty="0"/>
              <a:t>Design a linear optimal control systems and simulation on  linear system</a:t>
            </a:r>
            <a:endParaRPr dirty="0"/>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53</a:t>
            </a:fld>
            <a:endParaRPr/>
          </a:p>
        </p:txBody>
      </p:sp>
      <p:grpSp>
        <p:nvGrpSpPr>
          <p:cNvPr id="271" name="Google Shape;271;p18"/>
          <p:cNvGrpSpPr/>
          <p:nvPr/>
        </p:nvGrpSpPr>
        <p:grpSpPr>
          <a:xfrm>
            <a:off x="312466" y="587260"/>
            <a:ext cx="309022" cy="376837"/>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CCBB51F3-CFE9-76DC-7F10-AD2EFECA84AE}"/>
              </a:ext>
            </a:extLst>
          </p:cNvPr>
          <p:cNvPicPr>
            <a:picLocks noChangeAspect="1"/>
          </p:cNvPicPr>
          <p:nvPr/>
        </p:nvPicPr>
        <p:blipFill>
          <a:blip r:embed="rId3"/>
          <a:stretch>
            <a:fillRect/>
          </a:stretch>
        </p:blipFill>
        <p:spPr>
          <a:xfrm>
            <a:off x="382573" y="2380239"/>
            <a:ext cx="4580196" cy="2495550"/>
          </a:xfrm>
          <a:prstGeom prst="rect">
            <a:avLst/>
          </a:prstGeom>
        </p:spPr>
      </p:pic>
      <p:pic>
        <p:nvPicPr>
          <p:cNvPr id="5" name="Picture 4">
            <a:extLst>
              <a:ext uri="{FF2B5EF4-FFF2-40B4-BE49-F238E27FC236}">
                <a16:creationId xmlns:a16="http://schemas.microsoft.com/office/drawing/2014/main" id="{9ABCE0A3-0273-EFC9-0CCC-065A9B9242F7}"/>
              </a:ext>
            </a:extLst>
          </p:cNvPr>
          <p:cNvPicPr>
            <a:picLocks noChangeAspect="1"/>
          </p:cNvPicPr>
          <p:nvPr/>
        </p:nvPicPr>
        <p:blipFill>
          <a:blip r:embed="rId4"/>
          <a:stretch>
            <a:fillRect/>
          </a:stretch>
        </p:blipFill>
        <p:spPr>
          <a:xfrm>
            <a:off x="478500" y="1448059"/>
            <a:ext cx="3352800" cy="932180"/>
          </a:xfrm>
          <a:prstGeom prst="rect">
            <a:avLst/>
          </a:prstGeom>
        </p:spPr>
      </p:pic>
      <p:pic>
        <p:nvPicPr>
          <p:cNvPr id="6" name="Picture 5">
            <a:extLst>
              <a:ext uri="{FF2B5EF4-FFF2-40B4-BE49-F238E27FC236}">
                <a16:creationId xmlns:a16="http://schemas.microsoft.com/office/drawing/2014/main" id="{68CBE57E-3A2B-B339-01D2-E1083803466B}"/>
              </a:ext>
            </a:extLst>
          </p:cNvPr>
          <p:cNvPicPr>
            <a:picLocks noChangeAspect="1"/>
          </p:cNvPicPr>
          <p:nvPr/>
        </p:nvPicPr>
        <p:blipFill>
          <a:blip r:embed="rId5"/>
          <a:stretch>
            <a:fillRect/>
          </a:stretch>
        </p:blipFill>
        <p:spPr>
          <a:xfrm>
            <a:off x="4962769" y="1627455"/>
            <a:ext cx="4021197" cy="2241159"/>
          </a:xfrm>
          <a:prstGeom prst="rect">
            <a:avLst/>
          </a:prstGeom>
        </p:spPr>
      </p:pic>
    </p:spTree>
    <p:extLst>
      <p:ext uri="{BB962C8B-B14F-4D97-AF65-F5344CB8AC3E}">
        <p14:creationId xmlns:p14="http://schemas.microsoft.com/office/powerpoint/2010/main" val="30110256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r>
              <a:rPr lang="en-US" sz="2000" dirty="0"/>
              <a:t>6-2 Design a linear optimal control systems and simulation on none linear system</a:t>
            </a:r>
            <a:endParaRPr dirty="0"/>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54</a:t>
            </a:fld>
            <a:endParaRPr/>
          </a:p>
        </p:txBody>
      </p:sp>
      <p:grpSp>
        <p:nvGrpSpPr>
          <p:cNvPr id="271" name="Google Shape;271;p18"/>
          <p:cNvGrpSpPr/>
          <p:nvPr/>
        </p:nvGrpSpPr>
        <p:grpSpPr>
          <a:xfrm>
            <a:off x="312466" y="587260"/>
            <a:ext cx="309022" cy="376837"/>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C117FB87-D2F7-FE57-1265-CEC9FC5D3627}"/>
              </a:ext>
            </a:extLst>
          </p:cNvPr>
          <p:cNvPicPr>
            <a:picLocks noChangeAspect="1"/>
          </p:cNvPicPr>
          <p:nvPr/>
        </p:nvPicPr>
        <p:blipFill>
          <a:blip r:embed="rId3"/>
          <a:stretch>
            <a:fillRect/>
          </a:stretch>
        </p:blipFill>
        <p:spPr>
          <a:xfrm>
            <a:off x="114668" y="1651136"/>
            <a:ext cx="4259994" cy="2841436"/>
          </a:xfrm>
          <a:prstGeom prst="rect">
            <a:avLst/>
          </a:prstGeom>
        </p:spPr>
      </p:pic>
      <p:pic>
        <p:nvPicPr>
          <p:cNvPr id="4" name="Picture 3">
            <a:extLst>
              <a:ext uri="{FF2B5EF4-FFF2-40B4-BE49-F238E27FC236}">
                <a16:creationId xmlns:a16="http://schemas.microsoft.com/office/drawing/2014/main" id="{7C135C29-42CE-F6BC-F70B-F164227D6A4F}"/>
              </a:ext>
            </a:extLst>
          </p:cNvPr>
          <p:cNvPicPr>
            <a:picLocks noChangeAspect="1"/>
          </p:cNvPicPr>
          <p:nvPr/>
        </p:nvPicPr>
        <p:blipFill>
          <a:blip r:embed="rId4"/>
          <a:stretch>
            <a:fillRect/>
          </a:stretch>
        </p:blipFill>
        <p:spPr>
          <a:xfrm>
            <a:off x="4374662" y="1872099"/>
            <a:ext cx="4472475" cy="2307079"/>
          </a:xfrm>
          <a:prstGeom prst="rect">
            <a:avLst/>
          </a:prstGeom>
        </p:spPr>
      </p:pic>
    </p:spTree>
    <p:extLst>
      <p:ext uri="{BB962C8B-B14F-4D97-AF65-F5344CB8AC3E}">
        <p14:creationId xmlns:p14="http://schemas.microsoft.com/office/powerpoint/2010/main" val="3421073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9483F77-C67C-08DE-0986-8DB9373E76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sp>
        <p:nvSpPr>
          <p:cNvPr id="4" name="TextBox 3">
            <a:extLst>
              <a:ext uri="{FF2B5EF4-FFF2-40B4-BE49-F238E27FC236}">
                <a16:creationId xmlns:a16="http://schemas.microsoft.com/office/drawing/2014/main" id="{161F4B1D-46A9-48B3-BFC0-FB377287EF5A}"/>
              </a:ext>
            </a:extLst>
          </p:cNvPr>
          <p:cNvSpPr txBox="1"/>
          <p:nvPr/>
        </p:nvSpPr>
        <p:spPr>
          <a:xfrm>
            <a:off x="117231" y="164123"/>
            <a:ext cx="1680308" cy="369332"/>
          </a:xfrm>
          <a:prstGeom prst="rect">
            <a:avLst/>
          </a:prstGeom>
          <a:noFill/>
        </p:spPr>
        <p:txBody>
          <a:bodyPr wrap="square" rtlCol="0">
            <a:spAutoFit/>
          </a:bodyPr>
          <a:lstStyle/>
          <a:p>
            <a:r>
              <a:rPr lang="en-US" sz="1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Conclusion</a:t>
            </a:r>
          </a:p>
        </p:txBody>
      </p:sp>
      <p:sp>
        <p:nvSpPr>
          <p:cNvPr id="6" name="TextBox 5">
            <a:extLst>
              <a:ext uri="{FF2B5EF4-FFF2-40B4-BE49-F238E27FC236}">
                <a16:creationId xmlns:a16="http://schemas.microsoft.com/office/drawing/2014/main" id="{174AA293-64C8-F33D-9807-EA4C7949167B}"/>
              </a:ext>
            </a:extLst>
          </p:cNvPr>
          <p:cNvSpPr txBox="1"/>
          <p:nvPr/>
        </p:nvSpPr>
        <p:spPr>
          <a:xfrm>
            <a:off x="358746" y="672123"/>
            <a:ext cx="8002954" cy="3539430"/>
          </a:xfrm>
          <a:prstGeom prst="rect">
            <a:avLst/>
          </a:prstGeom>
          <a:noFill/>
        </p:spPr>
        <p:txBody>
          <a:bodyPr wrap="square" rtlCol="0">
            <a:spAutoFit/>
          </a:bodyPr>
          <a:lstStyle/>
          <a:p>
            <a:pPr marL="285750" indent="-285750">
              <a:buFont typeface="Arial" panose="020B0604020202020204" pitchFamily="34" charset="0"/>
              <a:buChar char="•"/>
            </a:pPr>
            <a:r>
              <a:rPr lang="en-US" dirty="0"/>
              <a:t>The system we are considering is a four-tank system, and its main issue is controlling the liquid level and regulating the flow between the tanks.</a:t>
            </a:r>
          </a:p>
          <a:p>
            <a:pPr marL="285750" indent="-285750">
              <a:buFont typeface="Arial" panose="020B0604020202020204" pitchFamily="34" charset="0"/>
              <a:buChar char="•"/>
            </a:pPr>
            <a:r>
              <a:rPr lang="en-US" dirty="0"/>
              <a:t>The linear model of this system is grade 6 and has two inputs and two outputs.</a:t>
            </a:r>
          </a:p>
          <a:p>
            <a:pPr marL="285750" indent="-285750">
              <a:buFont typeface="Arial" panose="020B0604020202020204" pitchFamily="34" charset="0"/>
              <a:buChar char="•"/>
            </a:pPr>
            <a:r>
              <a:rPr lang="en-US" dirty="0"/>
              <a:t>internal stability and BIBO stability</a:t>
            </a:r>
          </a:p>
          <a:p>
            <a:pPr marL="285750" indent="-285750">
              <a:buFont typeface="Arial" panose="020B0604020202020204" pitchFamily="34" charset="0"/>
              <a:buChar char="•"/>
            </a:pPr>
            <a:r>
              <a:rPr lang="en-US" dirty="0"/>
              <a:t>Controllable and Observable</a:t>
            </a:r>
            <a:r>
              <a:rPr lang="fa-IR" dirty="0"/>
              <a:t> </a:t>
            </a:r>
            <a:endParaRPr lang="en-US" dirty="0"/>
          </a:p>
          <a:p>
            <a:pPr marL="285750" indent="-285750">
              <a:buFont typeface="Arial" panose="020B0604020202020204" pitchFamily="34" charset="0"/>
              <a:buChar char="•"/>
            </a:pPr>
            <a:r>
              <a:rPr lang="en-US" dirty="0"/>
              <a:t>Design a state feedback control and then static and dynamic pre-compensators and simulate and Comparison of  linearized and non-linear system is done.</a:t>
            </a:r>
          </a:p>
          <a:p>
            <a:pPr marL="285750" indent="-285750">
              <a:buFont typeface="Arial" panose="020B0604020202020204" pitchFamily="34" charset="0"/>
              <a:buChar char="•"/>
            </a:pPr>
            <a:r>
              <a:rPr lang="en-US" dirty="0"/>
              <a:t>The dynamic pre-compensator is much more resistant to disturbance than the static pre-compensator</a:t>
            </a:r>
          </a:p>
          <a:p>
            <a:pPr marL="285750" indent="-285750">
              <a:buFont typeface="Arial" panose="020B0604020202020204" pitchFamily="34" charset="0"/>
              <a:buChar char="•"/>
            </a:pPr>
            <a:r>
              <a:rPr lang="en-US" dirty="0"/>
              <a:t>In the sinusoidal signal tracking section, we found that by adding the integral term of the controller, the sinusoidal signal can be tracked well.</a:t>
            </a:r>
          </a:p>
          <a:p>
            <a:pPr marL="285750" indent="-285750">
              <a:buFont typeface="Arial" panose="020B0604020202020204" pitchFamily="34" charset="0"/>
              <a:buChar char="•"/>
            </a:pPr>
            <a:r>
              <a:rPr lang="en-US" dirty="0"/>
              <a:t>We found that the full order observer has less error than reduced rank observer.</a:t>
            </a:r>
          </a:p>
          <a:p>
            <a:pPr marL="285750" indent="-285750">
              <a:buFont typeface="Arial" panose="020B0604020202020204" pitchFamily="34" charset="0"/>
              <a:buChar char="•"/>
            </a:pPr>
            <a:r>
              <a:rPr lang="en-US" dirty="0"/>
              <a:t>We were able to follow the step reference input signal using static and dynamic observers and pre-compensators.</a:t>
            </a:r>
          </a:p>
          <a:p>
            <a:pPr marL="285750" indent="-285750">
              <a:buFont typeface="Arial" panose="020B0604020202020204" pitchFamily="34" charset="0"/>
              <a:buChar char="•"/>
            </a:pPr>
            <a:r>
              <a:rPr lang="en-US" dirty="0"/>
              <a:t>We increase the speed of the system with an optimal controller (LQR) and simulate and compare the result in linearized and non-linearized systems.</a:t>
            </a:r>
          </a:p>
        </p:txBody>
      </p:sp>
      <p:sp>
        <p:nvSpPr>
          <p:cNvPr id="7" name="Google Shape;1089;p46">
            <a:extLst>
              <a:ext uri="{FF2B5EF4-FFF2-40B4-BE49-F238E27FC236}">
                <a16:creationId xmlns:a16="http://schemas.microsoft.com/office/drawing/2014/main" id="{3E2C6226-A39B-830A-8195-767C1FF5B2DF}"/>
              </a:ext>
            </a:extLst>
          </p:cNvPr>
          <p:cNvSpPr/>
          <p:nvPr/>
        </p:nvSpPr>
        <p:spPr>
          <a:xfrm>
            <a:off x="3515555" y="1402635"/>
            <a:ext cx="204568" cy="193960"/>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89;p46">
            <a:extLst>
              <a:ext uri="{FF2B5EF4-FFF2-40B4-BE49-F238E27FC236}">
                <a16:creationId xmlns:a16="http://schemas.microsoft.com/office/drawing/2014/main" id="{5CFA2A0A-5299-ED21-1A40-2A2FC7C6DE8E}"/>
              </a:ext>
            </a:extLst>
          </p:cNvPr>
          <p:cNvSpPr/>
          <p:nvPr/>
        </p:nvSpPr>
        <p:spPr>
          <a:xfrm>
            <a:off x="3085711" y="1596595"/>
            <a:ext cx="204568" cy="193960"/>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36378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E64044E-1DF7-5075-6B40-B1270A8B53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sp>
        <p:nvSpPr>
          <p:cNvPr id="4" name="TextBox 3">
            <a:extLst>
              <a:ext uri="{FF2B5EF4-FFF2-40B4-BE49-F238E27FC236}">
                <a16:creationId xmlns:a16="http://schemas.microsoft.com/office/drawing/2014/main" id="{3C59BE32-97C1-CDBA-76D9-5485B66498DD}"/>
              </a:ext>
            </a:extLst>
          </p:cNvPr>
          <p:cNvSpPr txBox="1"/>
          <p:nvPr/>
        </p:nvSpPr>
        <p:spPr>
          <a:xfrm>
            <a:off x="195385" y="187570"/>
            <a:ext cx="1422400" cy="307777"/>
          </a:xfrm>
          <a:prstGeom prst="rect">
            <a:avLst/>
          </a:prstGeom>
          <a:noFill/>
        </p:spPr>
        <p:txBody>
          <a:bodyPr wrap="square" rtlCol="0">
            <a:spAutoFit/>
          </a:bodyPr>
          <a:lstStyle/>
          <a:p>
            <a:r>
              <a:rPr lang="en-US" b="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References</a:t>
            </a:r>
            <a:endParaRPr lang="en-US"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6" name="TextBox 5">
            <a:extLst>
              <a:ext uri="{FF2B5EF4-FFF2-40B4-BE49-F238E27FC236}">
                <a16:creationId xmlns:a16="http://schemas.microsoft.com/office/drawing/2014/main" id="{ADE6AA6B-FB13-B56D-F5CF-74B81D64EB3A}"/>
              </a:ext>
            </a:extLst>
          </p:cNvPr>
          <p:cNvSpPr txBox="1"/>
          <p:nvPr/>
        </p:nvSpPr>
        <p:spPr>
          <a:xfrm>
            <a:off x="195385" y="596496"/>
            <a:ext cx="8768861" cy="1636345"/>
          </a:xfrm>
          <a:prstGeom prst="rect">
            <a:avLst/>
          </a:prstGeom>
          <a:noFill/>
        </p:spPr>
        <p:txBody>
          <a:bodyPr wrap="square">
            <a:spAutoFit/>
          </a:bodyPr>
          <a:lstStyle/>
          <a:p>
            <a:pPr marL="0" marR="0" algn="r" rtl="1">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Arial" panose="020B0604020202020204" pitchFamily="34" charset="0"/>
              </a:rPr>
              <a:t> </a:t>
            </a:r>
          </a:p>
          <a:p>
            <a:pPr marL="0" marR="0" algn="just">
              <a:lnSpc>
                <a:spcPct val="107000"/>
              </a:lnSpc>
              <a:spcBef>
                <a:spcPts val="0"/>
              </a:spcBef>
              <a:spcAft>
                <a:spcPts val="800"/>
              </a:spcAft>
            </a:pPr>
            <a:r>
              <a:rPr lang="en-US" sz="1400" dirty="0">
                <a:effectLst/>
                <a:latin typeface="Times New Roman" panose="02020603050405020304" pitchFamily="18" charset="0"/>
                <a:ea typeface="Calibri" panose="020F0502020204030204" pitchFamily="34" charset="0"/>
                <a:cs typeface="B Nazanin" panose="00000400000000000000" pitchFamily="2" charset="-78"/>
              </a:rPr>
              <a:t>[1] </a:t>
            </a:r>
            <a:r>
              <a:rPr lang="en-US" sz="1400" dirty="0">
                <a:solidFill>
                  <a:srgbClr val="333333"/>
                </a:solidFill>
                <a:effectLst/>
                <a:latin typeface="Times New Roman" panose="02020603050405020304" pitchFamily="18" charset="0"/>
                <a:ea typeface="Calibri" panose="020F0502020204030204" pitchFamily="34" charset="0"/>
                <a:cs typeface="B Nazanin" panose="00000400000000000000" pitchFamily="2" charset="-78"/>
              </a:rPr>
              <a:t>Wael A. </a:t>
            </a:r>
            <a:r>
              <a:rPr lang="en-US" sz="1400" dirty="0" err="1">
                <a:solidFill>
                  <a:srgbClr val="333333"/>
                </a:solidFill>
                <a:effectLst/>
                <a:latin typeface="Times New Roman" panose="02020603050405020304" pitchFamily="18" charset="0"/>
                <a:ea typeface="Calibri" panose="020F0502020204030204" pitchFamily="34" charset="0"/>
                <a:cs typeface="B Nazanin" panose="00000400000000000000" pitchFamily="2" charset="-78"/>
              </a:rPr>
              <a:t>Altabey</a:t>
            </a:r>
            <a:r>
              <a:rPr lang="en-US" sz="1400" dirty="0">
                <a:solidFill>
                  <a:srgbClr val="333333"/>
                </a:solidFill>
                <a:effectLst/>
                <a:latin typeface="Times New Roman" panose="02020603050405020304" pitchFamily="18" charset="0"/>
                <a:ea typeface="Calibri" panose="020F0502020204030204" pitchFamily="34" charset="0"/>
                <a:cs typeface="B Nazanin" panose="00000400000000000000" pitchFamily="2" charset="-78"/>
              </a:rPr>
              <a:t>, Model Optimal Control of the Four Tank System, </a:t>
            </a:r>
            <a:r>
              <a:rPr lang="en-US" sz="1400" i="1" dirty="0">
                <a:solidFill>
                  <a:srgbClr val="333333"/>
                </a:solidFill>
                <a:effectLst/>
                <a:latin typeface="Times New Roman" panose="02020603050405020304" pitchFamily="18" charset="0"/>
                <a:ea typeface="Calibri" panose="020F0502020204030204" pitchFamily="34" charset="0"/>
                <a:cs typeface="B Nazanin" panose="00000400000000000000" pitchFamily="2" charset="-78"/>
              </a:rPr>
              <a:t>International Journal of Systems Science and Applied Mathematics</a:t>
            </a:r>
            <a:r>
              <a:rPr lang="en-US" sz="1400" dirty="0">
                <a:solidFill>
                  <a:srgbClr val="333333"/>
                </a:solidFill>
                <a:effectLst/>
                <a:latin typeface="Times New Roman" panose="02020603050405020304" pitchFamily="18" charset="0"/>
                <a:ea typeface="Calibri" panose="020F0502020204030204" pitchFamily="34" charset="0"/>
                <a:cs typeface="B Nazanin" panose="00000400000000000000" pitchFamily="2" charset="-78"/>
              </a:rPr>
              <a:t>. Volume 1, Issue 4, November 2016 , pp. 30-41. </a:t>
            </a:r>
            <a:r>
              <a:rPr lang="en-US" sz="1400" dirty="0" err="1">
                <a:solidFill>
                  <a:srgbClr val="333333"/>
                </a:solidFill>
                <a:effectLst/>
                <a:latin typeface="Times New Roman" panose="02020603050405020304" pitchFamily="18" charset="0"/>
                <a:ea typeface="Calibri" panose="020F0502020204030204" pitchFamily="34" charset="0"/>
                <a:cs typeface="B Nazanin" panose="00000400000000000000" pitchFamily="2" charset="-78"/>
              </a:rPr>
              <a:t>doi</a:t>
            </a:r>
            <a:r>
              <a:rPr lang="en-US" sz="1400" dirty="0">
                <a:solidFill>
                  <a:srgbClr val="333333"/>
                </a:solidFill>
                <a:effectLst/>
                <a:latin typeface="Times New Roman" panose="02020603050405020304" pitchFamily="18" charset="0"/>
                <a:ea typeface="Calibri" panose="020F0502020204030204" pitchFamily="34" charset="0"/>
                <a:cs typeface="B Nazanin" panose="00000400000000000000" pitchFamily="2" charset="-78"/>
              </a:rPr>
              <a:t>: 10.11648/j.ijssam.20160104.11</a:t>
            </a:r>
            <a:r>
              <a:rPr lang="en-US" sz="1400" b="0" i="1" dirty="0">
                <a:solidFill>
                  <a:srgbClr val="000000"/>
                </a:solidFill>
                <a:effectLst/>
                <a:latin typeface="Times New Roman" panose="02020603050405020304" pitchFamily="18" charset="0"/>
                <a:ea typeface="Calibri" panose="020F0502020204030204" pitchFamily="34" charset="0"/>
                <a:cs typeface="B Nazanin" panose="00000400000000000000" pitchFamily="2" charset="-78"/>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400" b="0" i="1" dirty="0">
                <a:solidFill>
                  <a:srgbClr val="000000"/>
                </a:solidFill>
                <a:effectLst/>
                <a:latin typeface="Times New Roman" panose="02020603050405020304" pitchFamily="18" charset="0"/>
                <a:ea typeface="Calibri" panose="020F0502020204030204" pitchFamily="34" charset="0"/>
                <a:cs typeface="B Nazanin" panose="00000400000000000000" pitchFamily="2" charset="-78"/>
              </a:rPr>
              <a:t>[2] J. Jayaprakash and M. E. Hari Kumar, "State variable analysis of four tank system," 2014 International Conference on Green Computing Communication and Electrical Engineering (ICGCCEE), 2014, pp. 1-8, </a:t>
            </a:r>
            <a:r>
              <a:rPr lang="en-US" sz="1400" b="0" i="1" dirty="0" err="1">
                <a:solidFill>
                  <a:srgbClr val="000000"/>
                </a:solidFill>
                <a:effectLst/>
                <a:latin typeface="Times New Roman" panose="02020603050405020304" pitchFamily="18" charset="0"/>
                <a:ea typeface="Calibri" panose="020F0502020204030204" pitchFamily="34" charset="0"/>
                <a:cs typeface="B Nazanin" panose="00000400000000000000" pitchFamily="2" charset="-78"/>
              </a:rPr>
              <a:t>doi</a:t>
            </a:r>
            <a:r>
              <a:rPr lang="en-US" sz="1400" b="0" i="1" dirty="0">
                <a:solidFill>
                  <a:srgbClr val="000000"/>
                </a:solidFill>
                <a:effectLst/>
                <a:latin typeface="Times New Roman" panose="02020603050405020304" pitchFamily="18" charset="0"/>
                <a:ea typeface="Calibri" panose="020F0502020204030204" pitchFamily="34" charset="0"/>
                <a:cs typeface="B Nazanin" panose="00000400000000000000" pitchFamily="2" charset="-78"/>
              </a:rPr>
              <a:t>: 10.1109/ICGCCEE.2014.6922341.</a:t>
            </a:r>
            <a:endParaRPr lang="en-US" sz="12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5843287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3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57</a:t>
            </a:fld>
            <a:endParaRPr/>
          </a:p>
        </p:txBody>
      </p:sp>
      <p:sp>
        <p:nvSpPr>
          <p:cNvPr id="524" name="Google Shape;524;p33"/>
          <p:cNvSpPr txBox="1">
            <a:spLocks noGrp="1"/>
          </p:cNvSpPr>
          <p:nvPr>
            <p:ph type="ctrTitle" idx="4294967295"/>
          </p:nvPr>
        </p:nvSpPr>
        <p:spPr>
          <a:xfrm>
            <a:off x="1275150" y="2364400"/>
            <a:ext cx="65937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solidFill>
                  <a:schemeClr val="accent5"/>
                </a:solidFill>
              </a:rPr>
              <a:t>THANKS!</a:t>
            </a:r>
            <a:endParaRPr sz="6000" dirty="0">
              <a:solidFill>
                <a:schemeClr val="accent5"/>
              </a:solidFill>
            </a:endParaRPr>
          </a:p>
        </p:txBody>
      </p:sp>
      <p:grpSp>
        <p:nvGrpSpPr>
          <p:cNvPr id="526" name="Google Shape;526;p33"/>
          <p:cNvGrpSpPr/>
          <p:nvPr/>
        </p:nvGrpSpPr>
        <p:grpSpPr>
          <a:xfrm>
            <a:off x="3996210" y="966817"/>
            <a:ext cx="1197664" cy="1126777"/>
            <a:chOff x="5972700" y="2330200"/>
            <a:chExt cx="411625" cy="387275"/>
          </a:xfrm>
        </p:grpSpPr>
        <p:sp>
          <p:nvSpPr>
            <p:cNvPr id="527" name="Google Shape;527;p3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35690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62" name="Google Shape;262;p1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535" y="843545"/>
            <a:ext cx="5138571" cy="357465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8803" y="1196767"/>
            <a:ext cx="1381043" cy="2188272"/>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74282" y="1153260"/>
            <a:ext cx="1551709" cy="223177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2- Nonlinear model</a:t>
            </a:r>
            <a:endParaRPr dirty="0"/>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grpSp>
        <p:nvGrpSpPr>
          <p:cNvPr id="271" name="Google Shape;271;p18"/>
          <p:cNvGrpSpPr/>
          <p:nvPr/>
        </p:nvGrpSpPr>
        <p:grpSpPr>
          <a:xfrm>
            <a:off x="312466" y="587260"/>
            <a:ext cx="309022" cy="376837"/>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xmlns:a14="http://schemas.microsoft.com/office/drawing/2010/main">
        <mc:Choice Requires="a14">
          <p:graphicFrame>
            <p:nvGraphicFramePr>
              <p:cNvPr id="28" name="Table 27">
                <a:extLst>
                  <a:ext uri="{FF2B5EF4-FFF2-40B4-BE49-F238E27FC236}">
                    <a16:creationId xmlns:a16="http://schemas.microsoft.com/office/drawing/2014/main" id="{86EF4D81-BE66-47B9-9F86-EA352EB50293}"/>
                  </a:ext>
                </a:extLst>
              </p:cNvPr>
              <p:cNvGraphicFramePr>
                <a:graphicFrameLocks noGrp="1"/>
              </p:cNvGraphicFramePr>
              <p:nvPr>
                <p:extLst>
                  <p:ext uri="{D42A27DB-BD31-4B8C-83A1-F6EECF244321}">
                    <p14:modId xmlns:p14="http://schemas.microsoft.com/office/powerpoint/2010/main" val="4222176989"/>
                  </p:ext>
                </p:extLst>
              </p:nvPr>
            </p:nvGraphicFramePr>
            <p:xfrm>
              <a:off x="4463144" y="1537988"/>
              <a:ext cx="4100284" cy="2896371"/>
            </p:xfrm>
            <a:graphic>
              <a:graphicData uri="http://schemas.openxmlformats.org/drawingml/2006/table">
                <a:tbl>
                  <a:tblPr rtl="1" firstRow="1" firstCol="1" bandRow="1">
                    <a:tableStyleId>{8799B23B-EC83-4686-B30A-512413B5E67A}</a:tableStyleId>
                  </a:tblPr>
                  <a:tblGrid>
                    <a:gridCol w="2431397">
                      <a:extLst>
                        <a:ext uri="{9D8B030D-6E8A-4147-A177-3AD203B41FA5}">
                          <a16:colId xmlns:a16="http://schemas.microsoft.com/office/drawing/2014/main" val="1019685307"/>
                        </a:ext>
                      </a:extLst>
                    </a:gridCol>
                    <a:gridCol w="1668887">
                      <a:extLst>
                        <a:ext uri="{9D8B030D-6E8A-4147-A177-3AD203B41FA5}">
                          <a16:colId xmlns:a16="http://schemas.microsoft.com/office/drawing/2014/main" val="3907672508"/>
                        </a:ext>
                      </a:extLst>
                    </a:gridCol>
                  </a:tblGrid>
                  <a:tr h="409893">
                    <a:tc>
                      <a:txBody>
                        <a:bodyPr/>
                        <a:lstStyle/>
                        <a:p>
                          <a:pPr marL="0" marR="0" lvl="0" indent="0" algn="ctr" defTabSz="457200" rtl="1" eaLnBrk="1" fontAlgn="auto" latinLnBrk="0" hangingPunct="1">
                            <a:lnSpc>
                              <a:spcPct val="107000"/>
                            </a:lnSpc>
                            <a:spcBef>
                              <a:spcPts val="0"/>
                            </a:spcBef>
                            <a:spcAft>
                              <a:spcPts val="0"/>
                            </a:spcAft>
                            <a:buClrTx/>
                            <a:buSzTx/>
                            <a:buFontTx/>
                            <a:buNone/>
                            <a:tabLst/>
                            <a:defRPr/>
                          </a:pPr>
                          <a:r>
                            <a:rPr lang="en-US" sz="1600" b="0" dirty="0">
                              <a:effectLst/>
                              <a:latin typeface="Times New Roman" panose="02020603050405020304" pitchFamily="18" charset="0"/>
                              <a:cs typeface="Times New Roman" panose="02020603050405020304" pitchFamily="18" charset="0"/>
                            </a:rPr>
                            <a:t>height of tank </a:t>
                          </a:r>
                          <a14:m>
                            <m:oMath xmlns:m="http://schemas.openxmlformats.org/officeDocument/2006/math">
                              <m:r>
                                <a:rPr lang="en-US" sz="1600" baseline="0" smtClean="0">
                                  <a:effectLst/>
                                  <a:latin typeface="Cambria Math" panose="02040503050406030204" pitchFamily="18" charset="0"/>
                                </a:rPr>
                                <m:t>𝑖</m:t>
                              </m:r>
                            </m:oMath>
                          </a14:m>
                          <a:r>
                            <a:rPr lang="en-US" sz="1600" dirty="0">
                              <a:effectLst/>
                            </a:rPr>
                            <a:t> </a:t>
                          </a:r>
                          <a:endParaRPr lang="en-US" sz="1600" b="0" dirty="0">
                            <a:effectLst/>
                            <a:latin typeface="Cambria Math" panose="02040503050406030204" pitchFamily="18" charset="0"/>
                            <a:ea typeface="Cambria Math" panose="02040503050406030204" pitchFamily="18" charset="0"/>
                            <a:cs typeface="Times New Roman" panose="02020603050405020304" pitchFamily="18" charset="0"/>
                          </a:endParaRPr>
                        </a:p>
                        <a:p>
                          <a:pPr marL="0" marR="0" algn="ctr" rtl="1">
                            <a:lnSpc>
                              <a:spcPct val="107000"/>
                            </a:lnSpc>
                            <a:spcBef>
                              <a:spcPts val="0"/>
                            </a:spcBef>
                            <a:spcAft>
                              <a:spcPts val="0"/>
                            </a:spcAft>
                          </a:pP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rtl="1">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h</m:t>
                                    </m:r>
                                  </m:e>
                                  <m:sub>
                                    <m:r>
                                      <a:rPr lang="en-US" sz="1600">
                                        <a:effectLst/>
                                        <a:latin typeface="Cambria Math" panose="02040503050406030204" pitchFamily="18" charset="0"/>
                                      </a:rPr>
                                      <m:t>𝑖</m:t>
                                    </m:r>
                                  </m:sub>
                                </m:sSub>
                              </m:oMath>
                            </m:oMathPara>
                          </a14:m>
                          <a:endParaRPr lang="en-US" sz="900" dirty="0">
                            <a:effectLst/>
                            <a:latin typeface="Cambria Math" panose="02040503050406030204" pitchFamily="18" charset="0"/>
                            <a:ea typeface="Cambria Math" panose="02040503050406030204" pitchFamily="18" charset="0"/>
                            <a:cs typeface="Arial" panose="020B0604020202020204" pitchFamily="34" charset="0"/>
                          </a:endParaRPr>
                        </a:p>
                      </a:txBody>
                      <a:tcPr marL="68580" marR="68580" marT="0" marB="0"/>
                    </a:tc>
                    <a:extLst>
                      <a:ext uri="{0D108BD9-81ED-4DB2-BD59-A6C34878D82A}">
                        <a16:rowId xmlns:a16="http://schemas.microsoft.com/office/drawing/2014/main" val="2773586605"/>
                      </a:ext>
                    </a:extLst>
                  </a:tr>
                  <a:tr h="606603">
                    <a:tc>
                      <a:txBody>
                        <a:bodyPr/>
                        <a:lstStyle/>
                        <a:p>
                          <a:pPr marL="0" marR="0" lvl="0" indent="0" algn="ctr" defTabSz="457200" rtl="1" eaLnBrk="1" fontAlgn="auto" latinLnBrk="0" hangingPunct="1">
                            <a:lnSpc>
                              <a:spcPct val="107000"/>
                            </a:lnSpc>
                            <a:spcBef>
                              <a:spcPts val="0"/>
                            </a:spcBef>
                            <a:spcAft>
                              <a:spcPts val="0"/>
                            </a:spcAft>
                            <a:buClrTx/>
                            <a:buSzTx/>
                            <a:buFontTx/>
                            <a:buNone/>
                            <a:tabLst/>
                            <a:defRPr/>
                          </a:pPr>
                          <a:r>
                            <a:rPr lang="en-US" sz="1400" b="0" dirty="0">
                              <a:effectLst/>
                              <a:latin typeface="Times New Roman" panose="02020603050405020304" pitchFamily="18" charset="0"/>
                              <a:cs typeface="Times New Roman" panose="02020603050405020304" pitchFamily="18" charset="0"/>
                            </a:rPr>
                            <a:t>area of hole connected to tank </a:t>
                          </a:r>
                          <a14:m>
                            <m:oMath xmlns:m="http://schemas.openxmlformats.org/officeDocument/2006/math">
                              <m:r>
                                <a:rPr lang="en-US" sz="1400" baseline="0" smtClean="0">
                                  <a:effectLst/>
                                  <a:latin typeface="Cambria Math" panose="02040503050406030204" pitchFamily="18" charset="0"/>
                                </a:rPr>
                                <m:t>𝑖</m:t>
                              </m:r>
                            </m:oMath>
                          </a14:m>
                          <a:r>
                            <a:rPr lang="en-US" sz="1400" dirty="0">
                              <a:effectLst/>
                            </a:rPr>
                            <a:t> </a:t>
                          </a:r>
                          <a:endParaRPr lang="en-US" sz="1400" b="0" dirty="0">
                            <a:effectLst/>
                            <a:latin typeface="Cambria Math" panose="02040503050406030204" pitchFamily="18" charset="0"/>
                            <a:ea typeface="Cambria Math" panose="02040503050406030204" pitchFamily="18" charset="0"/>
                            <a:cs typeface="Times New Roman" panose="02020603050405020304" pitchFamily="18" charset="0"/>
                          </a:endParaRPr>
                        </a:p>
                        <a:p>
                          <a:pPr marL="0" marR="0" algn="ctr" rtl="1">
                            <a:lnSpc>
                              <a:spcPct val="107000"/>
                            </a:lnSpc>
                            <a:spcBef>
                              <a:spcPts val="0"/>
                            </a:spcBef>
                            <a:spcAft>
                              <a:spcPts val="0"/>
                            </a:spcAft>
                          </a:pP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rtl="1">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𝑎</m:t>
                                    </m:r>
                                  </m:e>
                                  <m:sub>
                                    <m:r>
                                      <a:rPr lang="en-US" sz="1600">
                                        <a:effectLst/>
                                        <a:latin typeface="Cambria Math" panose="02040503050406030204" pitchFamily="18" charset="0"/>
                                      </a:rPr>
                                      <m:t>𝑖</m:t>
                                    </m:r>
                                  </m:sub>
                                </m:sSub>
                              </m:oMath>
                            </m:oMathPara>
                          </a14:m>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504204779"/>
                      </a:ext>
                    </a:extLst>
                  </a:tr>
                  <a:tr h="409893">
                    <a:tc>
                      <a:txBody>
                        <a:bodyPr/>
                        <a:lstStyle/>
                        <a:p>
                          <a:pPr marL="0" marR="0" lvl="0" indent="0" algn="ctr" defTabSz="457200" rtl="1" eaLnBrk="1" fontAlgn="auto" latinLnBrk="0" hangingPunct="1">
                            <a:lnSpc>
                              <a:spcPct val="107000"/>
                            </a:lnSpc>
                            <a:spcBef>
                              <a:spcPts val="0"/>
                            </a:spcBef>
                            <a:spcAft>
                              <a:spcPts val="0"/>
                            </a:spcAft>
                            <a:buClrTx/>
                            <a:buSzTx/>
                            <a:buFontTx/>
                            <a:buNone/>
                            <a:tabLst/>
                            <a:defRPr/>
                          </a:pPr>
                          <a:r>
                            <a:rPr lang="en-US" sz="1600" b="0" dirty="0">
                              <a:effectLst/>
                              <a:latin typeface="Times New Roman" panose="02020603050405020304" pitchFamily="18" charset="0"/>
                              <a:cs typeface="Times New Roman" panose="02020603050405020304" pitchFamily="18" charset="0"/>
                            </a:rPr>
                            <a:t>area of tank </a:t>
                          </a:r>
                          <a14:m>
                            <m:oMath xmlns:m="http://schemas.openxmlformats.org/officeDocument/2006/math">
                              <m:r>
                                <a:rPr lang="en-US" sz="1600" baseline="0" smtClean="0">
                                  <a:effectLst/>
                                  <a:latin typeface="Cambria Math" panose="02040503050406030204" pitchFamily="18" charset="0"/>
                                </a:rPr>
                                <m:t>𝑖</m:t>
                              </m:r>
                            </m:oMath>
                          </a14:m>
                          <a:r>
                            <a:rPr lang="en-US" sz="1600" dirty="0">
                              <a:effectLst/>
                            </a:rPr>
                            <a:t> </a:t>
                          </a:r>
                          <a:endParaRPr lang="en-US" sz="1600" b="0" dirty="0">
                            <a:effectLst/>
                            <a:latin typeface="Cambria Math" panose="02040503050406030204" pitchFamily="18" charset="0"/>
                            <a:ea typeface="Cambria Math" panose="02040503050406030204" pitchFamily="18" charset="0"/>
                            <a:cs typeface="Times New Roman" panose="02020603050405020304" pitchFamily="18" charset="0"/>
                          </a:endParaRPr>
                        </a:p>
                        <a:p>
                          <a:pPr marL="0" marR="0" algn="ctr" rtl="1">
                            <a:lnSpc>
                              <a:spcPct val="107000"/>
                            </a:lnSpc>
                            <a:spcBef>
                              <a:spcPts val="0"/>
                            </a:spcBef>
                            <a:spcAft>
                              <a:spcPts val="0"/>
                            </a:spcAft>
                          </a:pP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rtl="1">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𝐴</m:t>
                                    </m:r>
                                  </m:e>
                                  <m:sub>
                                    <m:r>
                                      <a:rPr lang="en-US" sz="1600">
                                        <a:effectLst/>
                                        <a:latin typeface="Cambria Math" panose="02040503050406030204" pitchFamily="18" charset="0"/>
                                      </a:rPr>
                                      <m:t>𝑖</m:t>
                                    </m:r>
                                  </m:sub>
                                </m:sSub>
                              </m:oMath>
                            </m:oMathPara>
                          </a14:m>
                          <a:endParaRPr lang="en-US" sz="1000" dirty="0">
                            <a:effectLst/>
                            <a:latin typeface="Cambria Math" panose="02040503050406030204" pitchFamily="18" charset="0"/>
                            <a:ea typeface="Cambria Math" panose="02040503050406030204" pitchFamily="18" charset="0"/>
                            <a:cs typeface="Arial" panose="020B0604020202020204" pitchFamily="34" charset="0"/>
                          </a:endParaRPr>
                        </a:p>
                      </a:txBody>
                      <a:tcPr marL="68580" marR="68580" marT="0" marB="0"/>
                    </a:tc>
                    <a:extLst>
                      <a:ext uri="{0D108BD9-81ED-4DB2-BD59-A6C34878D82A}">
                        <a16:rowId xmlns:a16="http://schemas.microsoft.com/office/drawing/2014/main" val="3312691983"/>
                      </a:ext>
                    </a:extLst>
                  </a:tr>
                  <a:tr h="409893">
                    <a:tc>
                      <a:txBody>
                        <a:bodyPr/>
                        <a:lstStyle/>
                        <a:p>
                          <a:pPr marL="0" marR="0" lvl="0" indent="0" algn="ctr" defTabSz="457200" rtl="1" eaLnBrk="1" fontAlgn="auto" latinLnBrk="0" hangingPunct="1">
                            <a:lnSpc>
                              <a:spcPct val="107000"/>
                            </a:lnSpc>
                            <a:spcBef>
                              <a:spcPts val="0"/>
                            </a:spcBef>
                            <a:spcAft>
                              <a:spcPts val="0"/>
                            </a:spcAft>
                            <a:buClrTx/>
                            <a:buSzTx/>
                            <a:buFontTx/>
                            <a:buNone/>
                            <a:tabLst/>
                            <a:defRPr/>
                          </a:pPr>
                          <a:r>
                            <a:rPr lang="en-US" sz="1600" b="0" dirty="0">
                              <a:effectLst/>
                              <a:latin typeface="Times New Roman" panose="02020603050405020304" pitchFamily="18" charset="0"/>
                              <a:cs typeface="Times New Roman" panose="02020603050405020304" pitchFamily="18" charset="0"/>
                            </a:rPr>
                            <a:t>flow</a:t>
                          </a:r>
                          <a:r>
                            <a:rPr lang="en-US" sz="1600" b="0" baseline="0" dirty="0">
                              <a:effectLst/>
                              <a:latin typeface="Times New Roman" panose="02020603050405020304" pitchFamily="18" charset="0"/>
                              <a:cs typeface="Times New Roman" panose="02020603050405020304" pitchFamily="18" charset="0"/>
                            </a:rPr>
                            <a:t> gain</a:t>
                          </a:r>
                          <a:r>
                            <a:rPr lang="en-US" sz="1600" b="0" dirty="0">
                              <a:effectLst/>
                              <a:latin typeface="Times New Roman" panose="02020603050405020304" pitchFamily="18" charset="0"/>
                              <a:cs typeface="Times New Roman" panose="02020603050405020304" pitchFamily="18" charset="0"/>
                            </a:rPr>
                            <a:t> of pump </a:t>
                          </a:r>
                          <a14:m>
                            <m:oMath xmlns:m="http://schemas.openxmlformats.org/officeDocument/2006/math">
                              <m:r>
                                <a:rPr lang="en-US" sz="1600" baseline="0" smtClean="0">
                                  <a:effectLst/>
                                  <a:latin typeface="Cambria Math" panose="02040503050406030204" pitchFamily="18" charset="0"/>
                                </a:rPr>
                                <m:t>𝑖</m:t>
                              </m:r>
                            </m:oMath>
                          </a14:m>
                          <a:r>
                            <a:rPr lang="en-US" sz="1600" dirty="0">
                              <a:effectLst/>
                            </a:rPr>
                            <a:t> </a:t>
                          </a:r>
                          <a:endParaRPr lang="en-US" sz="1600" b="0" dirty="0">
                            <a:effectLst/>
                            <a:latin typeface="Cambria Math" panose="02040503050406030204" pitchFamily="18" charset="0"/>
                            <a:ea typeface="Cambria Math" panose="02040503050406030204" pitchFamily="18" charset="0"/>
                            <a:cs typeface="Times New Roman" panose="02020603050405020304" pitchFamily="18" charset="0"/>
                          </a:endParaRPr>
                        </a:p>
                        <a:p>
                          <a:pPr marL="0" marR="0" algn="ctr" rtl="1">
                            <a:lnSpc>
                              <a:spcPct val="107000"/>
                            </a:lnSpc>
                            <a:spcBef>
                              <a:spcPts val="0"/>
                            </a:spcBef>
                            <a:spcAft>
                              <a:spcPts val="0"/>
                            </a:spcAft>
                          </a:pP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rtl="1">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𝛾</m:t>
                                    </m:r>
                                  </m:e>
                                  <m:sub>
                                    <m:r>
                                      <a:rPr lang="en-US" sz="1600">
                                        <a:effectLst/>
                                        <a:latin typeface="Cambria Math" panose="02040503050406030204" pitchFamily="18" charset="0"/>
                                      </a:rPr>
                                      <m:t>𝑖</m:t>
                                    </m:r>
                                  </m:sub>
                                </m:sSub>
                              </m:oMath>
                            </m:oMathPara>
                          </a14:m>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008833373"/>
                      </a:ext>
                    </a:extLst>
                  </a:tr>
                  <a:tr h="353363">
                    <a:tc>
                      <a:txBody>
                        <a:bodyPr/>
                        <a:lstStyle/>
                        <a:p>
                          <a:pPr marL="0" marR="0" lvl="0" indent="0" algn="ctr" defTabSz="457200" rtl="1" eaLnBrk="1" fontAlgn="auto" latinLnBrk="0" hangingPunct="1">
                            <a:lnSpc>
                              <a:spcPct val="107000"/>
                            </a:lnSpc>
                            <a:spcBef>
                              <a:spcPts val="0"/>
                            </a:spcBef>
                            <a:spcAft>
                              <a:spcPts val="0"/>
                            </a:spcAft>
                            <a:buClrTx/>
                            <a:buSzTx/>
                            <a:buFontTx/>
                            <a:buNone/>
                            <a:tabLst/>
                            <a:defRPr/>
                          </a:pPr>
                          <a:r>
                            <a:rPr lang="en-US" sz="1600" b="0" dirty="0">
                              <a:effectLst/>
                              <a:latin typeface="Times New Roman" panose="02020603050405020304" pitchFamily="18" charset="0"/>
                              <a:cs typeface="Times New Roman" panose="02020603050405020304" pitchFamily="18" charset="0"/>
                            </a:rPr>
                            <a:t>gain of pump </a:t>
                          </a:r>
                          <a14:m>
                            <m:oMath xmlns:m="http://schemas.openxmlformats.org/officeDocument/2006/math">
                              <m:r>
                                <a:rPr lang="en-US" sz="1600" baseline="0" smtClean="0">
                                  <a:effectLst/>
                                  <a:latin typeface="Cambria Math" panose="02040503050406030204" pitchFamily="18" charset="0"/>
                                </a:rPr>
                                <m:t>𝑖</m:t>
                              </m:r>
                            </m:oMath>
                          </a14:m>
                          <a:r>
                            <a:rPr lang="en-US" sz="1600" dirty="0">
                              <a:effectLst/>
                            </a:rPr>
                            <a:t> </a:t>
                          </a:r>
                          <a:endParaRPr lang="en-US" sz="1600" b="0" dirty="0">
                            <a:effectLst/>
                            <a:latin typeface="Cambria Math" panose="02040503050406030204" pitchFamily="18" charset="0"/>
                            <a:ea typeface="Cambria Math" panose="02040503050406030204" pitchFamily="18" charset="0"/>
                            <a:cs typeface="Times New Roman" panose="02020603050405020304" pitchFamily="18" charset="0"/>
                          </a:endParaRPr>
                        </a:p>
                      </a:txBody>
                      <a:tcPr marL="68580" marR="68580" marT="0" marB="0"/>
                    </a:tc>
                    <a:tc>
                      <a:txBody>
                        <a:bodyPr/>
                        <a:lstStyle/>
                        <a:p>
                          <a:pPr marL="0" marR="0" algn="ctr" rtl="1">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𝑘</m:t>
                                    </m:r>
                                  </m:e>
                                  <m:sub>
                                    <m:r>
                                      <a:rPr lang="en-US" sz="1600">
                                        <a:effectLst/>
                                        <a:latin typeface="Cambria Math" panose="02040503050406030204" pitchFamily="18" charset="0"/>
                                      </a:rPr>
                                      <m:t>𝑖</m:t>
                                    </m:r>
                                  </m:sub>
                                </m:sSub>
                              </m:oMath>
                            </m:oMathPara>
                          </a14:m>
                          <a:endParaRPr lang="en-US" sz="900" dirty="0">
                            <a:effectLst/>
                            <a:latin typeface="Cambria Math" panose="02040503050406030204" pitchFamily="18" charset="0"/>
                            <a:ea typeface="Cambria Math" panose="02040503050406030204" pitchFamily="18" charset="0"/>
                            <a:cs typeface="Arial" panose="020B0604020202020204" pitchFamily="34" charset="0"/>
                          </a:endParaRPr>
                        </a:p>
                      </a:txBody>
                      <a:tcPr marL="68580" marR="68580" marT="0" marB="0"/>
                    </a:tc>
                    <a:extLst>
                      <a:ext uri="{0D108BD9-81ED-4DB2-BD59-A6C34878D82A}">
                        <a16:rowId xmlns:a16="http://schemas.microsoft.com/office/drawing/2014/main" val="1666062681"/>
                      </a:ext>
                    </a:extLst>
                  </a:tr>
                  <a:tr h="353363">
                    <a:tc>
                      <a:txBody>
                        <a:bodyPr/>
                        <a:lstStyle/>
                        <a:p>
                          <a:pPr marL="0" marR="0" algn="ctr" rtl="1">
                            <a:lnSpc>
                              <a:spcPct val="107000"/>
                            </a:lnSpc>
                            <a:spcBef>
                              <a:spcPts val="0"/>
                            </a:spcBef>
                            <a:spcAft>
                              <a:spcPts val="0"/>
                            </a:spcAft>
                          </a:pPr>
                          <a:r>
                            <a:rPr lang="en-US" sz="1600" b="0" dirty="0">
                              <a:effectLst/>
                              <a:latin typeface="Times New Roman" panose="02020603050405020304" pitchFamily="18" charset="0"/>
                              <a:cs typeface="Times New Roman" panose="02020603050405020304" pitchFamily="18" charset="0"/>
                            </a:rPr>
                            <a:t>input</a:t>
                          </a:r>
                          <a:r>
                            <a:rPr lang="en-US" sz="1600" baseline="0" dirty="0">
                              <a:effectLst/>
                            </a:rPr>
                            <a:t> </a:t>
                          </a:r>
                          <a14:m>
                            <m:oMath xmlns:m="http://schemas.openxmlformats.org/officeDocument/2006/math">
                              <m:r>
                                <a:rPr lang="en-US" sz="1600" baseline="0" smtClean="0">
                                  <a:effectLst/>
                                  <a:latin typeface="Cambria Math" panose="02040503050406030204" pitchFamily="18" charset="0"/>
                                </a:rPr>
                                <m:t>𝑖</m:t>
                              </m:r>
                            </m:oMath>
                          </a14:m>
                          <a:endParaRPr lang="en-US" sz="1100" b="0" dirty="0">
                            <a:effectLst/>
                            <a:latin typeface="Cambria Math" panose="02040503050406030204" pitchFamily="18" charset="0"/>
                            <a:ea typeface="Cambria Math" panose="02040503050406030204" pitchFamily="18" charset="0"/>
                            <a:cs typeface="Arial" panose="020B0604020202020204" pitchFamily="34" charset="0"/>
                          </a:endParaRPr>
                        </a:p>
                      </a:txBody>
                      <a:tcPr marL="68580" marR="68580" marT="0" marB="0"/>
                    </a:tc>
                    <a:tc>
                      <a:txBody>
                        <a:bodyPr/>
                        <a:lstStyle/>
                        <a:p>
                          <a:pPr marL="0" marR="0" algn="ctr" rtl="1">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𝑣</m:t>
                                    </m:r>
                                  </m:e>
                                  <m:sub>
                                    <m:r>
                                      <a:rPr lang="en-US" sz="1600">
                                        <a:effectLst/>
                                        <a:latin typeface="Cambria Math" panose="02040503050406030204" pitchFamily="18" charset="0"/>
                                      </a:rPr>
                                      <m:t>𝑖</m:t>
                                    </m:r>
                                  </m:sub>
                                </m:sSub>
                              </m:oMath>
                            </m:oMathPara>
                          </a14:m>
                          <a:endParaRPr lang="en-US" sz="900" dirty="0">
                            <a:effectLst/>
                            <a:latin typeface="Cambria Math" panose="02040503050406030204" pitchFamily="18" charset="0"/>
                            <a:ea typeface="Cambria Math" panose="02040503050406030204" pitchFamily="18" charset="0"/>
                            <a:cs typeface="Arial" panose="020B0604020202020204" pitchFamily="34" charset="0"/>
                          </a:endParaRPr>
                        </a:p>
                      </a:txBody>
                      <a:tcPr marL="68580" marR="68580" marT="0" marB="0"/>
                    </a:tc>
                    <a:extLst>
                      <a:ext uri="{0D108BD9-81ED-4DB2-BD59-A6C34878D82A}">
                        <a16:rowId xmlns:a16="http://schemas.microsoft.com/office/drawing/2014/main" val="1718595259"/>
                      </a:ext>
                    </a:extLst>
                  </a:tr>
                  <a:tr h="353363">
                    <a:tc>
                      <a:txBody>
                        <a:bodyPr/>
                        <a:lstStyle/>
                        <a:p>
                          <a:pPr marL="0" marR="0" algn="ctr" rtl="1">
                            <a:lnSpc>
                              <a:spcPct val="107000"/>
                            </a:lnSpc>
                            <a:spcBef>
                              <a:spcPts val="0"/>
                            </a:spcBef>
                            <a:spcAft>
                              <a:spcPts val="0"/>
                            </a:spcAft>
                          </a:pPr>
                          <a:r>
                            <a:rPr lang="en-US" sz="1600" b="0" dirty="0">
                              <a:effectLst/>
                              <a:latin typeface="Times New Roman" panose="02020603050405020304" pitchFamily="18" charset="0"/>
                              <a:cs typeface="Times New Roman" panose="02020603050405020304" pitchFamily="18" charset="0"/>
                            </a:rPr>
                            <a:t>gravity constant</a:t>
                          </a: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rtl="1">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1600">
                                    <a:effectLst/>
                                    <a:latin typeface="Cambria Math" panose="02040503050406030204" pitchFamily="18" charset="0"/>
                                  </a:rPr>
                                  <m:t>𝑔</m:t>
                                </m:r>
                              </m:oMath>
                            </m:oMathPara>
                          </a14:m>
                          <a:endParaRPr lang="en-US" sz="900" dirty="0">
                            <a:effectLst/>
                            <a:latin typeface="Cambria Math" panose="02040503050406030204" pitchFamily="18" charset="0"/>
                            <a:ea typeface="Cambria Math" panose="02040503050406030204" pitchFamily="18" charset="0"/>
                            <a:cs typeface="Arial" panose="020B0604020202020204" pitchFamily="34" charset="0"/>
                          </a:endParaRPr>
                        </a:p>
                      </a:txBody>
                      <a:tcPr marL="68580" marR="68580" marT="0" marB="0"/>
                    </a:tc>
                    <a:extLst>
                      <a:ext uri="{0D108BD9-81ED-4DB2-BD59-A6C34878D82A}">
                        <a16:rowId xmlns:a16="http://schemas.microsoft.com/office/drawing/2014/main" val="3144008218"/>
                      </a:ext>
                    </a:extLst>
                  </a:tr>
                </a:tbl>
              </a:graphicData>
            </a:graphic>
          </p:graphicFrame>
        </mc:Choice>
        <mc:Fallback xmlns="">
          <p:graphicFrame>
            <p:nvGraphicFramePr>
              <p:cNvPr id="28" name="Table 27">
                <a:extLst>
                  <a:ext uri="{FF2B5EF4-FFF2-40B4-BE49-F238E27FC236}">
                    <a16:creationId xmlns:a16="http://schemas.microsoft.com/office/drawing/2014/main" id="{86EF4D81-BE66-47B9-9F86-EA352EB50293}"/>
                  </a:ext>
                </a:extLst>
              </p:cNvPr>
              <p:cNvGraphicFramePr>
                <a:graphicFrameLocks noGrp="1"/>
              </p:cNvGraphicFramePr>
              <p:nvPr>
                <p:extLst>
                  <p:ext uri="{D42A27DB-BD31-4B8C-83A1-F6EECF244321}">
                    <p14:modId xmlns:p14="http://schemas.microsoft.com/office/powerpoint/2010/main" val="4222176989"/>
                  </p:ext>
                </p:extLst>
              </p:nvPr>
            </p:nvGraphicFramePr>
            <p:xfrm>
              <a:off x="4463144" y="1537988"/>
              <a:ext cx="4100284" cy="2896371"/>
            </p:xfrm>
            <a:graphic>
              <a:graphicData uri="http://schemas.openxmlformats.org/drawingml/2006/table">
                <a:tbl>
                  <a:tblPr rtl="1" firstRow="1" firstCol="1" bandRow="1">
                    <a:tableStyleId>{8799B23B-EC83-4686-B30A-512413B5E67A}</a:tableStyleId>
                  </a:tblPr>
                  <a:tblGrid>
                    <a:gridCol w="2431397">
                      <a:extLst>
                        <a:ext uri="{9D8B030D-6E8A-4147-A177-3AD203B41FA5}">
                          <a16:colId xmlns:a16="http://schemas.microsoft.com/office/drawing/2014/main" val="1019685307"/>
                        </a:ext>
                      </a:extLst>
                    </a:gridCol>
                    <a:gridCol w="1668887">
                      <a:extLst>
                        <a:ext uri="{9D8B030D-6E8A-4147-A177-3AD203B41FA5}">
                          <a16:colId xmlns:a16="http://schemas.microsoft.com/office/drawing/2014/main" val="3907672508"/>
                        </a:ext>
                      </a:extLst>
                    </a:gridCol>
                  </a:tblGrid>
                  <a:tr h="409893">
                    <a:tc>
                      <a:txBody>
                        <a:bodyPr/>
                        <a:lstStyle/>
                        <a:p>
                          <a:endParaRPr lang="en-US"/>
                        </a:p>
                      </a:txBody>
                      <a:tcPr marL="68580" marR="68580" marT="0" marB="0">
                        <a:blipFill>
                          <a:blip r:embed="rId3"/>
                          <a:stretch>
                            <a:fillRect l="-251" t="-14925" r="-69424" b="-613433"/>
                          </a:stretch>
                        </a:blipFill>
                      </a:tcPr>
                    </a:tc>
                    <a:tc>
                      <a:txBody>
                        <a:bodyPr/>
                        <a:lstStyle/>
                        <a:p>
                          <a:endParaRPr lang="en-US"/>
                        </a:p>
                      </a:txBody>
                      <a:tcPr marL="68580" marR="68580" marT="0" marB="0">
                        <a:blipFill>
                          <a:blip r:embed="rId3"/>
                          <a:stretch>
                            <a:fillRect l="-145985" t="-14925" r="-1095" b="-613433"/>
                          </a:stretch>
                        </a:blipFill>
                      </a:tcPr>
                    </a:tc>
                    <a:extLst>
                      <a:ext uri="{0D108BD9-81ED-4DB2-BD59-A6C34878D82A}">
                        <a16:rowId xmlns:a16="http://schemas.microsoft.com/office/drawing/2014/main" val="2773586605"/>
                      </a:ext>
                    </a:extLst>
                  </a:tr>
                  <a:tr h="606603">
                    <a:tc>
                      <a:txBody>
                        <a:bodyPr/>
                        <a:lstStyle/>
                        <a:p>
                          <a:endParaRPr lang="en-US"/>
                        </a:p>
                      </a:txBody>
                      <a:tcPr marL="68580" marR="68580" marT="0" marB="0">
                        <a:blipFill>
                          <a:blip r:embed="rId3"/>
                          <a:stretch>
                            <a:fillRect l="-251" t="-77000" r="-69424" b="-311000"/>
                          </a:stretch>
                        </a:blipFill>
                      </a:tcPr>
                    </a:tc>
                    <a:tc>
                      <a:txBody>
                        <a:bodyPr/>
                        <a:lstStyle/>
                        <a:p>
                          <a:endParaRPr lang="en-US"/>
                        </a:p>
                      </a:txBody>
                      <a:tcPr marL="68580" marR="68580" marT="0" marB="0">
                        <a:blipFill>
                          <a:blip r:embed="rId3"/>
                          <a:stretch>
                            <a:fillRect l="-145985" t="-77000" r="-1095" b="-311000"/>
                          </a:stretch>
                        </a:blipFill>
                      </a:tcPr>
                    </a:tc>
                    <a:extLst>
                      <a:ext uri="{0D108BD9-81ED-4DB2-BD59-A6C34878D82A}">
                        <a16:rowId xmlns:a16="http://schemas.microsoft.com/office/drawing/2014/main" val="3504204779"/>
                      </a:ext>
                    </a:extLst>
                  </a:tr>
                  <a:tr h="409893">
                    <a:tc>
                      <a:txBody>
                        <a:bodyPr/>
                        <a:lstStyle/>
                        <a:p>
                          <a:endParaRPr lang="en-US"/>
                        </a:p>
                      </a:txBody>
                      <a:tcPr marL="68580" marR="68580" marT="0" marB="0">
                        <a:blipFill>
                          <a:blip r:embed="rId3"/>
                          <a:stretch>
                            <a:fillRect l="-251" t="-264179" r="-69424" b="-364179"/>
                          </a:stretch>
                        </a:blipFill>
                      </a:tcPr>
                    </a:tc>
                    <a:tc>
                      <a:txBody>
                        <a:bodyPr/>
                        <a:lstStyle/>
                        <a:p>
                          <a:endParaRPr lang="en-US"/>
                        </a:p>
                      </a:txBody>
                      <a:tcPr marL="68580" marR="68580" marT="0" marB="0">
                        <a:blipFill>
                          <a:blip r:embed="rId3"/>
                          <a:stretch>
                            <a:fillRect l="-145985" t="-264179" r="-1095" b="-364179"/>
                          </a:stretch>
                        </a:blipFill>
                      </a:tcPr>
                    </a:tc>
                    <a:extLst>
                      <a:ext uri="{0D108BD9-81ED-4DB2-BD59-A6C34878D82A}">
                        <a16:rowId xmlns:a16="http://schemas.microsoft.com/office/drawing/2014/main" val="3312691983"/>
                      </a:ext>
                    </a:extLst>
                  </a:tr>
                  <a:tr h="409893">
                    <a:tc>
                      <a:txBody>
                        <a:bodyPr/>
                        <a:lstStyle/>
                        <a:p>
                          <a:endParaRPr lang="en-US"/>
                        </a:p>
                      </a:txBody>
                      <a:tcPr marL="68580" marR="68580" marT="0" marB="0">
                        <a:blipFill>
                          <a:blip r:embed="rId3"/>
                          <a:stretch>
                            <a:fillRect l="-251" t="-358824" r="-69424" b="-258824"/>
                          </a:stretch>
                        </a:blipFill>
                      </a:tcPr>
                    </a:tc>
                    <a:tc>
                      <a:txBody>
                        <a:bodyPr/>
                        <a:lstStyle/>
                        <a:p>
                          <a:endParaRPr lang="en-US"/>
                        </a:p>
                      </a:txBody>
                      <a:tcPr marL="68580" marR="68580" marT="0" marB="0">
                        <a:blipFill>
                          <a:blip r:embed="rId3"/>
                          <a:stretch>
                            <a:fillRect l="-145985" t="-358824" r="-1095" b="-258824"/>
                          </a:stretch>
                        </a:blipFill>
                      </a:tcPr>
                    </a:tc>
                    <a:extLst>
                      <a:ext uri="{0D108BD9-81ED-4DB2-BD59-A6C34878D82A}">
                        <a16:rowId xmlns:a16="http://schemas.microsoft.com/office/drawing/2014/main" val="2008833373"/>
                      </a:ext>
                    </a:extLst>
                  </a:tr>
                  <a:tr h="353363">
                    <a:tc>
                      <a:txBody>
                        <a:bodyPr/>
                        <a:lstStyle/>
                        <a:p>
                          <a:endParaRPr lang="en-US"/>
                        </a:p>
                      </a:txBody>
                      <a:tcPr marL="68580" marR="68580" marT="0" marB="0">
                        <a:blipFill>
                          <a:blip r:embed="rId3"/>
                          <a:stretch>
                            <a:fillRect l="-251" t="-537931" r="-69424" b="-203448"/>
                          </a:stretch>
                        </a:blipFill>
                      </a:tcPr>
                    </a:tc>
                    <a:tc>
                      <a:txBody>
                        <a:bodyPr/>
                        <a:lstStyle/>
                        <a:p>
                          <a:endParaRPr lang="en-US"/>
                        </a:p>
                      </a:txBody>
                      <a:tcPr marL="68580" marR="68580" marT="0" marB="0">
                        <a:blipFill>
                          <a:blip r:embed="rId3"/>
                          <a:stretch>
                            <a:fillRect l="-145985" t="-537931" r="-1095" b="-203448"/>
                          </a:stretch>
                        </a:blipFill>
                      </a:tcPr>
                    </a:tc>
                    <a:extLst>
                      <a:ext uri="{0D108BD9-81ED-4DB2-BD59-A6C34878D82A}">
                        <a16:rowId xmlns:a16="http://schemas.microsoft.com/office/drawing/2014/main" val="1666062681"/>
                      </a:ext>
                    </a:extLst>
                  </a:tr>
                  <a:tr h="353363">
                    <a:tc>
                      <a:txBody>
                        <a:bodyPr/>
                        <a:lstStyle/>
                        <a:p>
                          <a:endParaRPr lang="en-US"/>
                        </a:p>
                      </a:txBody>
                      <a:tcPr marL="68580" marR="68580" marT="0" marB="0">
                        <a:blipFill>
                          <a:blip r:embed="rId3"/>
                          <a:stretch>
                            <a:fillRect l="-251" t="-637931" r="-69424" b="-103448"/>
                          </a:stretch>
                        </a:blipFill>
                      </a:tcPr>
                    </a:tc>
                    <a:tc>
                      <a:txBody>
                        <a:bodyPr/>
                        <a:lstStyle/>
                        <a:p>
                          <a:endParaRPr lang="en-US"/>
                        </a:p>
                      </a:txBody>
                      <a:tcPr marL="68580" marR="68580" marT="0" marB="0">
                        <a:blipFill>
                          <a:blip r:embed="rId3"/>
                          <a:stretch>
                            <a:fillRect l="-145985" t="-637931" r="-1095" b="-103448"/>
                          </a:stretch>
                        </a:blipFill>
                      </a:tcPr>
                    </a:tc>
                    <a:extLst>
                      <a:ext uri="{0D108BD9-81ED-4DB2-BD59-A6C34878D82A}">
                        <a16:rowId xmlns:a16="http://schemas.microsoft.com/office/drawing/2014/main" val="1718595259"/>
                      </a:ext>
                    </a:extLst>
                  </a:tr>
                  <a:tr h="353363">
                    <a:tc>
                      <a:txBody>
                        <a:bodyPr/>
                        <a:lstStyle/>
                        <a:p>
                          <a:pPr marL="0" marR="0" algn="ctr" rtl="1">
                            <a:lnSpc>
                              <a:spcPct val="107000"/>
                            </a:lnSpc>
                            <a:spcBef>
                              <a:spcPts val="0"/>
                            </a:spcBef>
                            <a:spcAft>
                              <a:spcPts val="0"/>
                            </a:spcAft>
                          </a:pPr>
                          <a:r>
                            <a:rPr lang="en-US" sz="1600" b="0" dirty="0">
                              <a:effectLst/>
                              <a:latin typeface="Times New Roman" panose="02020603050405020304" pitchFamily="18" charset="0"/>
                              <a:cs typeface="Times New Roman" panose="02020603050405020304" pitchFamily="18" charset="0"/>
                            </a:rPr>
                            <a:t>gravity constant</a:t>
                          </a: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endParaRPr lang="en-US"/>
                        </a:p>
                      </a:txBody>
                      <a:tcPr marL="68580" marR="68580" marT="0" marB="0">
                        <a:blipFill>
                          <a:blip r:embed="rId3"/>
                          <a:stretch>
                            <a:fillRect l="-145985" t="-737931" r="-1095" b="-3448"/>
                          </a:stretch>
                        </a:blipFill>
                      </a:tcPr>
                    </a:tc>
                    <a:extLst>
                      <a:ext uri="{0D108BD9-81ED-4DB2-BD59-A6C34878D82A}">
                        <a16:rowId xmlns:a16="http://schemas.microsoft.com/office/drawing/2014/main" val="3144008218"/>
                      </a:ext>
                    </a:extLst>
                  </a:tr>
                </a:tbl>
              </a:graphicData>
            </a:graphic>
          </p:graphicFrame>
        </mc:Fallback>
      </mc:AlternateContent>
      <mc:AlternateContent xmlns:mc="http://schemas.openxmlformats.org/markup-compatibility/2006" xmlns:a14="http://schemas.microsoft.com/office/drawing/2010/main">
        <mc:Choice Requires="a14">
          <p:sp>
            <p:nvSpPr>
              <p:cNvPr id="3" name="Rectangle 2"/>
              <p:cNvSpPr/>
              <p:nvPr/>
            </p:nvSpPr>
            <p:spPr>
              <a:xfrm>
                <a:off x="-108856" y="1783600"/>
                <a:ext cx="4572000" cy="2405146"/>
              </a:xfrm>
              <a:prstGeom prst="rect">
                <a:avLst/>
              </a:prstGeom>
            </p:spPr>
            <p:txBody>
              <a:bodyPr>
                <a:spAutoFit/>
              </a:bodyPr>
              <a:lstStyle/>
              <a:p>
                <a:pPr algn="just">
                  <a:lnSpc>
                    <a:spcPct val="107000"/>
                  </a:lnSpc>
                  <a:spcAft>
                    <a:spcPts val="800"/>
                  </a:spcAft>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libri" panose="020F0502020204030204" pitchFamily="34" charset="0"/>
                              <a:cs typeface="B Nazanin" panose="00000400000000000000" pitchFamily="2" charset="-78"/>
                            </a:rPr>
                          </m:ctrlPr>
                        </m:fPr>
                        <m:num>
                          <m:r>
                            <a:rPr lang="en-US" i="1">
                              <a:latin typeface="Cambria Math" panose="02040503050406030204" pitchFamily="18" charset="0"/>
                              <a:ea typeface="Calibri" panose="020F0502020204030204" pitchFamily="34" charset="0"/>
                              <a:cs typeface="B Nazanin" panose="00000400000000000000" pitchFamily="2" charset="-78"/>
                            </a:rPr>
                            <m:t>𝑑</m:t>
                          </m:r>
                          <m:sSub>
                            <m:sSubPr>
                              <m:ctrlPr>
                                <a:rPr lang="en-US" i="1">
                                  <a:latin typeface="Cambria Math" panose="02040503050406030204" pitchFamily="18" charset="0"/>
                                  <a:ea typeface="Calibri" panose="020F0502020204030204" pitchFamily="34" charset="0"/>
                                  <a:cs typeface="B Nazanin" panose="00000400000000000000" pitchFamily="2" charset="-78"/>
                                </a:rPr>
                              </m:ctrlPr>
                            </m:sSubPr>
                            <m:e>
                              <m:r>
                                <a:rPr lang="en-US" i="1">
                                  <a:latin typeface="Cambria Math" panose="02040503050406030204" pitchFamily="18" charset="0"/>
                                  <a:ea typeface="Calibri" panose="020F0502020204030204" pitchFamily="34" charset="0"/>
                                  <a:cs typeface="B Nazanin" panose="00000400000000000000" pitchFamily="2" charset="-78"/>
                                </a:rPr>
                                <m:t>h</m:t>
                              </m:r>
                            </m:e>
                            <m:sub>
                              <m:r>
                                <a:rPr lang="en-US" i="1">
                                  <a:latin typeface="Cambria Math" panose="02040503050406030204" pitchFamily="18" charset="0"/>
                                  <a:ea typeface="Calibri" panose="020F0502020204030204" pitchFamily="34" charset="0"/>
                                  <a:cs typeface="B Nazanin" panose="00000400000000000000" pitchFamily="2" charset="-78"/>
                                </a:rPr>
                                <m:t>1</m:t>
                              </m:r>
                            </m:sub>
                          </m:sSub>
                        </m:num>
                        <m:den>
                          <m:r>
                            <a:rPr lang="en-US" i="1">
                              <a:latin typeface="Cambria Math" panose="02040503050406030204" pitchFamily="18" charset="0"/>
                              <a:ea typeface="Calibri" panose="020F0502020204030204" pitchFamily="34" charset="0"/>
                              <a:cs typeface="B Nazanin" panose="00000400000000000000" pitchFamily="2" charset="-78"/>
                            </a:rPr>
                            <m:t>𝑑𝑡</m:t>
                          </m:r>
                        </m:den>
                      </m:f>
                      <m:r>
                        <a:rPr lang="en-US" i="1">
                          <a:latin typeface="Cambria Math" panose="02040503050406030204" pitchFamily="18" charset="0"/>
                          <a:ea typeface="Calibri" panose="020F0502020204030204" pitchFamily="34" charset="0"/>
                          <a:cs typeface="B Nazanin" panose="00000400000000000000" pitchFamily="2" charset="-78"/>
                        </a:rPr>
                        <m:t>=−</m:t>
                      </m:r>
                      <m:f>
                        <m:fPr>
                          <m:ctrlPr>
                            <a:rPr lang="en-US" i="1">
                              <a:latin typeface="Cambria Math" panose="02040503050406030204" pitchFamily="18" charset="0"/>
                              <a:ea typeface="Calibri" panose="020F0502020204030204" pitchFamily="34" charset="0"/>
                              <a:cs typeface="B Nazanin" panose="00000400000000000000" pitchFamily="2" charset="-78"/>
                            </a:rPr>
                          </m:ctrlPr>
                        </m:fPr>
                        <m:num>
                          <m:sSub>
                            <m:sSubPr>
                              <m:ctrlPr>
                                <a:rPr lang="en-US" i="1">
                                  <a:latin typeface="Cambria Math" panose="02040503050406030204" pitchFamily="18" charset="0"/>
                                  <a:ea typeface="Calibri" panose="020F0502020204030204" pitchFamily="34" charset="0"/>
                                  <a:cs typeface="B Nazanin" panose="00000400000000000000" pitchFamily="2" charset="-78"/>
                                </a:rPr>
                              </m:ctrlPr>
                            </m:sSubPr>
                            <m:e>
                              <m:r>
                                <a:rPr lang="en-US" i="1">
                                  <a:latin typeface="Cambria Math" panose="02040503050406030204" pitchFamily="18" charset="0"/>
                                  <a:ea typeface="Calibri" panose="020F0502020204030204" pitchFamily="34" charset="0"/>
                                  <a:cs typeface="B Nazanin" panose="00000400000000000000" pitchFamily="2" charset="-78"/>
                                </a:rPr>
                                <m:t>𝑎</m:t>
                              </m:r>
                            </m:e>
                            <m:sub>
                              <m:r>
                                <a:rPr lang="en-US" i="1">
                                  <a:latin typeface="Cambria Math" panose="02040503050406030204" pitchFamily="18" charset="0"/>
                                  <a:ea typeface="Calibri" panose="020F0502020204030204" pitchFamily="34" charset="0"/>
                                  <a:cs typeface="B Nazanin" panose="00000400000000000000" pitchFamily="2" charset="-78"/>
                                </a:rPr>
                                <m:t>1</m:t>
                              </m:r>
                            </m:sub>
                          </m:sSub>
                        </m:num>
                        <m:den>
                          <m:sSub>
                            <m:sSubPr>
                              <m:ctrlPr>
                                <a:rPr lang="en-US" i="1">
                                  <a:latin typeface="Cambria Math" panose="02040503050406030204" pitchFamily="18" charset="0"/>
                                  <a:ea typeface="Calibri" panose="020F0502020204030204" pitchFamily="34" charset="0"/>
                                  <a:cs typeface="B Nazanin" panose="00000400000000000000" pitchFamily="2" charset="-78"/>
                                </a:rPr>
                              </m:ctrlPr>
                            </m:sSubPr>
                            <m:e>
                              <m:r>
                                <a:rPr lang="en-US" i="1">
                                  <a:latin typeface="Cambria Math" panose="02040503050406030204" pitchFamily="18" charset="0"/>
                                  <a:ea typeface="Calibri" panose="020F0502020204030204" pitchFamily="34" charset="0"/>
                                  <a:cs typeface="B Nazanin" panose="00000400000000000000" pitchFamily="2" charset="-78"/>
                                </a:rPr>
                                <m:t>𝐴</m:t>
                              </m:r>
                            </m:e>
                            <m:sub>
                              <m:r>
                                <a:rPr lang="en-US" i="1">
                                  <a:latin typeface="Cambria Math" panose="02040503050406030204" pitchFamily="18" charset="0"/>
                                  <a:ea typeface="Calibri" panose="020F0502020204030204" pitchFamily="34" charset="0"/>
                                  <a:cs typeface="B Nazanin" panose="00000400000000000000" pitchFamily="2" charset="-78"/>
                                </a:rPr>
                                <m:t>1</m:t>
                              </m:r>
                            </m:sub>
                          </m:sSub>
                        </m:den>
                      </m:f>
                      <m:r>
                        <a:rPr lang="en-US" i="1">
                          <a:latin typeface="Cambria Math" panose="02040503050406030204" pitchFamily="18" charset="0"/>
                          <a:ea typeface="Calibri" panose="020F0502020204030204" pitchFamily="34" charset="0"/>
                          <a:cs typeface="B Nazanin" panose="00000400000000000000" pitchFamily="2" charset="-78"/>
                        </a:rPr>
                        <m:t>.</m:t>
                      </m:r>
                      <m:rad>
                        <m:radPr>
                          <m:degHide m:val="on"/>
                          <m:ctrlPr>
                            <a:rPr lang="en-US" i="1">
                              <a:latin typeface="Cambria Math" panose="02040503050406030204" pitchFamily="18" charset="0"/>
                              <a:ea typeface="Calibri" panose="020F0502020204030204" pitchFamily="34" charset="0"/>
                              <a:cs typeface="B Nazanin" panose="00000400000000000000" pitchFamily="2" charset="-78"/>
                            </a:rPr>
                          </m:ctrlPr>
                        </m:radPr>
                        <m:deg/>
                        <m:e>
                          <m:r>
                            <a:rPr lang="en-US" i="1">
                              <a:latin typeface="Cambria Math" panose="02040503050406030204" pitchFamily="18" charset="0"/>
                              <a:ea typeface="Calibri" panose="020F0502020204030204" pitchFamily="34" charset="0"/>
                              <a:cs typeface="B Nazanin" panose="00000400000000000000" pitchFamily="2" charset="-78"/>
                            </a:rPr>
                            <m:t>2</m:t>
                          </m:r>
                          <m:r>
                            <a:rPr lang="en-US" i="1">
                              <a:latin typeface="Cambria Math" panose="02040503050406030204" pitchFamily="18" charset="0"/>
                              <a:ea typeface="Calibri" panose="020F0502020204030204" pitchFamily="34" charset="0"/>
                              <a:cs typeface="B Nazanin" panose="00000400000000000000" pitchFamily="2" charset="-78"/>
                            </a:rPr>
                            <m:t>𝑔</m:t>
                          </m:r>
                          <m:sSub>
                            <m:sSubPr>
                              <m:ctrlPr>
                                <a:rPr lang="en-US" i="1">
                                  <a:latin typeface="Cambria Math" panose="02040503050406030204" pitchFamily="18" charset="0"/>
                                  <a:ea typeface="Calibri" panose="020F0502020204030204" pitchFamily="34" charset="0"/>
                                  <a:cs typeface="B Nazanin" panose="00000400000000000000" pitchFamily="2" charset="-78"/>
                                </a:rPr>
                              </m:ctrlPr>
                            </m:sSubPr>
                            <m:e>
                              <m:r>
                                <a:rPr lang="en-US" i="1">
                                  <a:latin typeface="Cambria Math" panose="02040503050406030204" pitchFamily="18" charset="0"/>
                                  <a:ea typeface="Calibri" panose="020F0502020204030204" pitchFamily="34" charset="0"/>
                                  <a:cs typeface="B Nazanin" panose="00000400000000000000" pitchFamily="2" charset="-78"/>
                                </a:rPr>
                                <m:t>h</m:t>
                              </m:r>
                            </m:e>
                            <m:sub>
                              <m:r>
                                <a:rPr lang="en-US" i="1">
                                  <a:latin typeface="Cambria Math" panose="02040503050406030204" pitchFamily="18" charset="0"/>
                                  <a:ea typeface="Calibri" panose="020F0502020204030204" pitchFamily="34" charset="0"/>
                                  <a:cs typeface="B Nazanin" panose="00000400000000000000" pitchFamily="2" charset="-78"/>
                                </a:rPr>
                                <m:t>1</m:t>
                              </m:r>
                            </m:sub>
                          </m:sSub>
                        </m:e>
                      </m:rad>
                      <m:r>
                        <a:rPr lang="en-US" i="1">
                          <a:latin typeface="Cambria Math" panose="02040503050406030204" pitchFamily="18" charset="0"/>
                          <a:ea typeface="Calibri" panose="020F0502020204030204" pitchFamily="34" charset="0"/>
                          <a:cs typeface="B Nazanin" panose="00000400000000000000" pitchFamily="2" charset="-78"/>
                        </a:rPr>
                        <m:t>+</m:t>
                      </m:r>
                      <m:f>
                        <m:fPr>
                          <m:ctrlPr>
                            <a:rPr lang="en-US" i="1">
                              <a:latin typeface="Cambria Math" panose="02040503050406030204" pitchFamily="18" charset="0"/>
                              <a:ea typeface="Calibri" panose="020F0502020204030204" pitchFamily="34" charset="0"/>
                              <a:cs typeface="B Nazanin" panose="00000400000000000000" pitchFamily="2" charset="-78"/>
                            </a:rPr>
                          </m:ctrlPr>
                        </m:fPr>
                        <m:num>
                          <m:sSub>
                            <m:sSubPr>
                              <m:ctrlPr>
                                <a:rPr lang="en-US" i="1">
                                  <a:latin typeface="Cambria Math" panose="02040503050406030204" pitchFamily="18" charset="0"/>
                                  <a:ea typeface="Calibri" panose="020F0502020204030204" pitchFamily="34" charset="0"/>
                                  <a:cs typeface="B Nazanin" panose="00000400000000000000" pitchFamily="2" charset="-78"/>
                                </a:rPr>
                              </m:ctrlPr>
                            </m:sSubPr>
                            <m:e>
                              <m:r>
                                <a:rPr lang="en-US" i="1">
                                  <a:latin typeface="Cambria Math" panose="02040503050406030204" pitchFamily="18" charset="0"/>
                                  <a:ea typeface="Calibri" panose="020F0502020204030204" pitchFamily="34" charset="0"/>
                                  <a:cs typeface="B Nazanin" panose="00000400000000000000" pitchFamily="2" charset="-78"/>
                                </a:rPr>
                                <m:t>𝑎</m:t>
                              </m:r>
                            </m:e>
                            <m:sub>
                              <m:r>
                                <a:rPr lang="en-US" i="1">
                                  <a:latin typeface="Cambria Math" panose="02040503050406030204" pitchFamily="18" charset="0"/>
                                  <a:ea typeface="Calibri" panose="020F0502020204030204" pitchFamily="34" charset="0"/>
                                  <a:cs typeface="B Nazanin" panose="00000400000000000000" pitchFamily="2" charset="-78"/>
                                </a:rPr>
                                <m:t>3</m:t>
                              </m:r>
                            </m:sub>
                          </m:sSub>
                        </m:num>
                        <m:den>
                          <m:sSub>
                            <m:sSubPr>
                              <m:ctrlPr>
                                <a:rPr lang="en-US" i="1">
                                  <a:latin typeface="Cambria Math" panose="02040503050406030204" pitchFamily="18" charset="0"/>
                                  <a:ea typeface="Calibri" panose="020F0502020204030204" pitchFamily="34" charset="0"/>
                                  <a:cs typeface="B Nazanin" panose="00000400000000000000" pitchFamily="2" charset="-78"/>
                                </a:rPr>
                              </m:ctrlPr>
                            </m:sSubPr>
                            <m:e>
                              <m:r>
                                <a:rPr lang="en-US" i="1">
                                  <a:latin typeface="Cambria Math" panose="02040503050406030204" pitchFamily="18" charset="0"/>
                                  <a:ea typeface="Calibri" panose="020F0502020204030204" pitchFamily="34" charset="0"/>
                                  <a:cs typeface="B Nazanin" panose="00000400000000000000" pitchFamily="2" charset="-78"/>
                                </a:rPr>
                                <m:t>𝐴</m:t>
                              </m:r>
                            </m:e>
                            <m:sub>
                              <m:r>
                                <a:rPr lang="en-US" i="1">
                                  <a:latin typeface="Cambria Math" panose="02040503050406030204" pitchFamily="18" charset="0"/>
                                  <a:ea typeface="Calibri" panose="020F0502020204030204" pitchFamily="34" charset="0"/>
                                  <a:cs typeface="B Nazanin" panose="00000400000000000000" pitchFamily="2" charset="-78"/>
                                </a:rPr>
                                <m:t>1</m:t>
                              </m:r>
                            </m:sub>
                          </m:sSub>
                        </m:den>
                      </m:f>
                      <m:r>
                        <a:rPr lang="en-US" i="1">
                          <a:latin typeface="Cambria Math" panose="02040503050406030204" pitchFamily="18" charset="0"/>
                          <a:ea typeface="Calibri" panose="020F0502020204030204" pitchFamily="34" charset="0"/>
                          <a:cs typeface="B Nazanin" panose="00000400000000000000" pitchFamily="2" charset="-78"/>
                        </a:rPr>
                        <m:t>.</m:t>
                      </m:r>
                      <m:rad>
                        <m:radPr>
                          <m:degHide m:val="on"/>
                          <m:ctrlPr>
                            <a:rPr lang="en-US" i="1">
                              <a:latin typeface="Cambria Math" panose="02040503050406030204" pitchFamily="18" charset="0"/>
                              <a:ea typeface="Calibri" panose="020F0502020204030204" pitchFamily="34" charset="0"/>
                              <a:cs typeface="B Nazanin" panose="00000400000000000000" pitchFamily="2" charset="-78"/>
                            </a:rPr>
                          </m:ctrlPr>
                        </m:radPr>
                        <m:deg/>
                        <m:e>
                          <m:r>
                            <a:rPr lang="en-US" i="1">
                              <a:latin typeface="Cambria Math" panose="02040503050406030204" pitchFamily="18" charset="0"/>
                              <a:ea typeface="Calibri" panose="020F0502020204030204" pitchFamily="34" charset="0"/>
                              <a:cs typeface="B Nazanin" panose="00000400000000000000" pitchFamily="2" charset="-78"/>
                            </a:rPr>
                            <m:t>2</m:t>
                          </m:r>
                          <m:r>
                            <a:rPr lang="en-US" i="1">
                              <a:latin typeface="Cambria Math" panose="02040503050406030204" pitchFamily="18" charset="0"/>
                              <a:ea typeface="Calibri" panose="020F0502020204030204" pitchFamily="34" charset="0"/>
                              <a:cs typeface="B Nazanin" panose="00000400000000000000" pitchFamily="2" charset="-78"/>
                            </a:rPr>
                            <m:t>𝑔</m:t>
                          </m:r>
                          <m:sSub>
                            <m:sSubPr>
                              <m:ctrlPr>
                                <a:rPr lang="en-US" i="1">
                                  <a:latin typeface="Cambria Math" panose="02040503050406030204" pitchFamily="18" charset="0"/>
                                  <a:ea typeface="Calibri" panose="020F0502020204030204" pitchFamily="34" charset="0"/>
                                  <a:cs typeface="B Nazanin" panose="00000400000000000000" pitchFamily="2" charset="-78"/>
                                </a:rPr>
                              </m:ctrlPr>
                            </m:sSubPr>
                            <m:e>
                              <m:r>
                                <a:rPr lang="en-US" i="1">
                                  <a:latin typeface="Cambria Math" panose="02040503050406030204" pitchFamily="18" charset="0"/>
                                  <a:ea typeface="Calibri" panose="020F0502020204030204" pitchFamily="34" charset="0"/>
                                  <a:cs typeface="B Nazanin" panose="00000400000000000000" pitchFamily="2" charset="-78"/>
                                </a:rPr>
                                <m:t>h</m:t>
                              </m:r>
                            </m:e>
                            <m:sub>
                              <m:r>
                                <a:rPr lang="en-US" i="1">
                                  <a:latin typeface="Cambria Math" panose="02040503050406030204" pitchFamily="18" charset="0"/>
                                  <a:ea typeface="Calibri" panose="020F0502020204030204" pitchFamily="34" charset="0"/>
                                  <a:cs typeface="B Nazanin" panose="00000400000000000000" pitchFamily="2" charset="-78"/>
                                </a:rPr>
                                <m:t>3</m:t>
                              </m:r>
                            </m:sub>
                          </m:sSub>
                        </m:e>
                      </m:rad>
                      <m:r>
                        <a:rPr lang="en-US" i="1">
                          <a:latin typeface="Cambria Math" panose="02040503050406030204" pitchFamily="18" charset="0"/>
                          <a:ea typeface="Calibri" panose="020F0502020204030204" pitchFamily="34" charset="0"/>
                          <a:cs typeface="B Nazanin" panose="00000400000000000000" pitchFamily="2" charset="-78"/>
                        </a:rPr>
                        <m:t>+</m:t>
                      </m:r>
                      <m:f>
                        <m:fPr>
                          <m:ctrlPr>
                            <a:rPr lang="en-US" i="1">
                              <a:latin typeface="Cambria Math" panose="02040503050406030204" pitchFamily="18" charset="0"/>
                              <a:ea typeface="Calibri" panose="020F0502020204030204" pitchFamily="34" charset="0"/>
                              <a:cs typeface="B Nazanin" panose="00000400000000000000" pitchFamily="2" charset="-78"/>
                            </a:rPr>
                          </m:ctrlPr>
                        </m:fPr>
                        <m:num>
                          <m:sSub>
                            <m:sSubPr>
                              <m:ctrlPr>
                                <a:rPr lang="en-US" i="1">
                                  <a:latin typeface="Cambria Math" panose="02040503050406030204" pitchFamily="18" charset="0"/>
                                  <a:ea typeface="Calibri" panose="020F0502020204030204" pitchFamily="34" charset="0"/>
                                  <a:cs typeface="B Nazanin" panose="00000400000000000000" pitchFamily="2" charset="-78"/>
                                </a:rPr>
                              </m:ctrlPr>
                            </m:sSubPr>
                            <m:e>
                              <m:r>
                                <a:rPr lang="en-US" i="1">
                                  <a:latin typeface="Cambria Math" panose="02040503050406030204" pitchFamily="18" charset="0"/>
                                  <a:ea typeface="Calibri" panose="020F0502020204030204" pitchFamily="34" charset="0"/>
                                  <a:cs typeface="B Nazanin" panose="00000400000000000000" pitchFamily="2" charset="-78"/>
                                </a:rPr>
                                <m:t>𝛾</m:t>
                              </m:r>
                            </m:e>
                            <m:sub>
                              <m:r>
                                <a:rPr lang="en-US" i="1">
                                  <a:latin typeface="Cambria Math" panose="02040503050406030204" pitchFamily="18" charset="0"/>
                                  <a:ea typeface="Calibri" panose="020F0502020204030204" pitchFamily="34" charset="0"/>
                                  <a:cs typeface="B Nazanin" panose="00000400000000000000" pitchFamily="2" charset="-78"/>
                                </a:rPr>
                                <m:t>1</m:t>
                              </m:r>
                            </m:sub>
                          </m:sSub>
                        </m:num>
                        <m:den>
                          <m:sSub>
                            <m:sSubPr>
                              <m:ctrlPr>
                                <a:rPr lang="en-US" i="1">
                                  <a:latin typeface="Cambria Math" panose="02040503050406030204" pitchFamily="18" charset="0"/>
                                  <a:ea typeface="Calibri" panose="020F0502020204030204" pitchFamily="34" charset="0"/>
                                  <a:cs typeface="B Nazanin" panose="00000400000000000000" pitchFamily="2" charset="-78"/>
                                </a:rPr>
                              </m:ctrlPr>
                            </m:sSubPr>
                            <m:e>
                              <m:r>
                                <a:rPr lang="en-US" i="1">
                                  <a:latin typeface="Cambria Math" panose="02040503050406030204" pitchFamily="18" charset="0"/>
                                  <a:ea typeface="Calibri" panose="020F0502020204030204" pitchFamily="34" charset="0"/>
                                  <a:cs typeface="B Nazanin" panose="00000400000000000000" pitchFamily="2" charset="-78"/>
                                </a:rPr>
                                <m:t>𝐴</m:t>
                              </m:r>
                            </m:e>
                            <m:sub>
                              <m:r>
                                <a:rPr lang="en-US" i="1">
                                  <a:latin typeface="Cambria Math" panose="02040503050406030204" pitchFamily="18" charset="0"/>
                                  <a:ea typeface="Calibri" panose="020F0502020204030204" pitchFamily="34" charset="0"/>
                                  <a:cs typeface="B Nazanin" panose="00000400000000000000" pitchFamily="2" charset="-78"/>
                                </a:rPr>
                                <m:t>1</m:t>
                              </m:r>
                            </m:sub>
                          </m:sSub>
                        </m:den>
                      </m:f>
                      <m:r>
                        <a:rPr lang="en-US" i="1">
                          <a:latin typeface="Cambria Math" panose="02040503050406030204" pitchFamily="18" charset="0"/>
                          <a:ea typeface="Calibri" panose="020F0502020204030204" pitchFamily="34" charset="0"/>
                          <a:cs typeface="B Nazanin" panose="00000400000000000000" pitchFamily="2" charset="-78"/>
                        </a:rPr>
                        <m:t>.</m:t>
                      </m:r>
                      <m:sSub>
                        <m:sSubPr>
                          <m:ctrlPr>
                            <a:rPr lang="en-US" i="1">
                              <a:latin typeface="Cambria Math" panose="02040503050406030204" pitchFamily="18" charset="0"/>
                              <a:ea typeface="Calibri" panose="020F0502020204030204" pitchFamily="34" charset="0"/>
                              <a:cs typeface="B Nazanin" panose="00000400000000000000" pitchFamily="2" charset="-78"/>
                            </a:rPr>
                          </m:ctrlPr>
                        </m:sSubPr>
                        <m:e>
                          <m:r>
                            <a:rPr lang="en-US" i="1">
                              <a:latin typeface="Cambria Math" panose="02040503050406030204" pitchFamily="18" charset="0"/>
                              <a:ea typeface="Calibri" panose="020F0502020204030204" pitchFamily="34" charset="0"/>
                              <a:cs typeface="B Nazanin" panose="00000400000000000000" pitchFamily="2" charset="-78"/>
                            </a:rPr>
                            <m:t>𝑘</m:t>
                          </m:r>
                        </m:e>
                        <m:sub>
                          <m:r>
                            <a:rPr lang="en-US" i="1">
                              <a:latin typeface="Cambria Math" panose="02040503050406030204" pitchFamily="18" charset="0"/>
                              <a:ea typeface="Calibri" panose="020F0502020204030204" pitchFamily="34" charset="0"/>
                              <a:cs typeface="B Nazanin" panose="00000400000000000000" pitchFamily="2" charset="-78"/>
                            </a:rPr>
                            <m:t>1</m:t>
                          </m:r>
                        </m:sub>
                      </m:sSub>
                      <m:sSub>
                        <m:sSubPr>
                          <m:ctrlPr>
                            <a:rPr lang="en-US" i="1">
                              <a:latin typeface="Cambria Math" panose="02040503050406030204" pitchFamily="18" charset="0"/>
                              <a:ea typeface="Calibri" panose="020F0502020204030204" pitchFamily="34" charset="0"/>
                              <a:cs typeface="B Nazanin" panose="00000400000000000000" pitchFamily="2" charset="-78"/>
                            </a:rPr>
                          </m:ctrlPr>
                        </m:sSubPr>
                        <m:e>
                          <m:r>
                            <a:rPr lang="en-US" i="1">
                              <a:latin typeface="Cambria Math" panose="02040503050406030204" pitchFamily="18" charset="0"/>
                              <a:ea typeface="Calibri" panose="020F0502020204030204" pitchFamily="34" charset="0"/>
                              <a:cs typeface="B Nazanin" panose="00000400000000000000" pitchFamily="2" charset="-78"/>
                            </a:rPr>
                            <m:t>𝜗</m:t>
                          </m:r>
                        </m:e>
                        <m:sub>
                          <m:r>
                            <a:rPr lang="en-US" i="1">
                              <a:latin typeface="Cambria Math" panose="02040503050406030204" pitchFamily="18" charset="0"/>
                              <a:ea typeface="Calibri" panose="020F0502020204030204" pitchFamily="34" charset="0"/>
                              <a:cs typeface="B Nazanin" panose="00000400000000000000" pitchFamily="2" charset="-78"/>
                            </a:rPr>
                            <m:t>1</m:t>
                          </m:r>
                        </m:sub>
                      </m:sSub>
                    </m:oMath>
                  </m:oMathPara>
                </a14:m>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libri" panose="020F0502020204030204" pitchFamily="34" charset="0"/>
                              <a:cs typeface="B Nazanin" panose="00000400000000000000" pitchFamily="2" charset="-78"/>
                            </a:rPr>
                          </m:ctrlPr>
                        </m:fPr>
                        <m:num>
                          <m:r>
                            <a:rPr lang="en-US" i="1">
                              <a:latin typeface="Cambria Math" panose="02040503050406030204" pitchFamily="18" charset="0"/>
                              <a:ea typeface="Calibri" panose="020F0502020204030204" pitchFamily="34" charset="0"/>
                              <a:cs typeface="B Nazanin" panose="00000400000000000000" pitchFamily="2" charset="-78"/>
                            </a:rPr>
                            <m:t>𝑑</m:t>
                          </m:r>
                          <m:sSub>
                            <m:sSubPr>
                              <m:ctrlPr>
                                <a:rPr lang="en-US" i="1">
                                  <a:latin typeface="Cambria Math" panose="02040503050406030204" pitchFamily="18" charset="0"/>
                                  <a:ea typeface="Calibri" panose="020F0502020204030204" pitchFamily="34" charset="0"/>
                                  <a:cs typeface="B Nazanin" panose="00000400000000000000" pitchFamily="2" charset="-78"/>
                                </a:rPr>
                              </m:ctrlPr>
                            </m:sSubPr>
                            <m:e>
                              <m:r>
                                <a:rPr lang="en-US" i="1">
                                  <a:latin typeface="Cambria Math" panose="02040503050406030204" pitchFamily="18" charset="0"/>
                                  <a:ea typeface="Calibri" panose="020F0502020204030204" pitchFamily="34" charset="0"/>
                                  <a:cs typeface="B Nazanin" panose="00000400000000000000" pitchFamily="2" charset="-78"/>
                                </a:rPr>
                                <m:t>h</m:t>
                              </m:r>
                            </m:e>
                            <m:sub>
                              <m:r>
                                <a:rPr lang="en-US" i="1">
                                  <a:latin typeface="Cambria Math" panose="02040503050406030204" pitchFamily="18" charset="0"/>
                                  <a:ea typeface="Calibri" panose="020F0502020204030204" pitchFamily="34" charset="0"/>
                                  <a:cs typeface="B Nazanin" panose="00000400000000000000" pitchFamily="2" charset="-78"/>
                                </a:rPr>
                                <m:t>2</m:t>
                              </m:r>
                            </m:sub>
                          </m:sSub>
                        </m:num>
                        <m:den>
                          <m:r>
                            <a:rPr lang="en-US" i="1">
                              <a:latin typeface="Cambria Math" panose="02040503050406030204" pitchFamily="18" charset="0"/>
                              <a:ea typeface="Calibri" panose="020F0502020204030204" pitchFamily="34" charset="0"/>
                              <a:cs typeface="B Nazanin" panose="00000400000000000000" pitchFamily="2" charset="-78"/>
                            </a:rPr>
                            <m:t>𝑑𝑡</m:t>
                          </m:r>
                        </m:den>
                      </m:f>
                      <m:r>
                        <a:rPr lang="en-US" i="1">
                          <a:latin typeface="Cambria Math" panose="02040503050406030204" pitchFamily="18" charset="0"/>
                          <a:ea typeface="Calibri" panose="020F0502020204030204" pitchFamily="34" charset="0"/>
                          <a:cs typeface="B Nazanin" panose="00000400000000000000" pitchFamily="2" charset="-78"/>
                        </a:rPr>
                        <m:t>=−</m:t>
                      </m:r>
                      <m:f>
                        <m:fPr>
                          <m:ctrlPr>
                            <a:rPr lang="en-US" i="1">
                              <a:latin typeface="Cambria Math" panose="02040503050406030204" pitchFamily="18" charset="0"/>
                              <a:ea typeface="Calibri" panose="020F0502020204030204" pitchFamily="34" charset="0"/>
                              <a:cs typeface="B Nazanin" panose="00000400000000000000" pitchFamily="2" charset="-78"/>
                            </a:rPr>
                          </m:ctrlPr>
                        </m:fPr>
                        <m:num>
                          <m:sSub>
                            <m:sSubPr>
                              <m:ctrlPr>
                                <a:rPr lang="en-US" i="1">
                                  <a:latin typeface="Cambria Math" panose="02040503050406030204" pitchFamily="18" charset="0"/>
                                  <a:ea typeface="Calibri" panose="020F0502020204030204" pitchFamily="34" charset="0"/>
                                  <a:cs typeface="B Nazanin" panose="00000400000000000000" pitchFamily="2" charset="-78"/>
                                </a:rPr>
                              </m:ctrlPr>
                            </m:sSubPr>
                            <m:e>
                              <m:r>
                                <a:rPr lang="en-US" i="1">
                                  <a:latin typeface="Cambria Math" panose="02040503050406030204" pitchFamily="18" charset="0"/>
                                  <a:ea typeface="Calibri" panose="020F0502020204030204" pitchFamily="34" charset="0"/>
                                  <a:cs typeface="B Nazanin" panose="00000400000000000000" pitchFamily="2" charset="-78"/>
                                </a:rPr>
                                <m:t>𝑎</m:t>
                              </m:r>
                            </m:e>
                            <m:sub>
                              <m:r>
                                <a:rPr lang="en-US" i="1">
                                  <a:latin typeface="Cambria Math" panose="02040503050406030204" pitchFamily="18" charset="0"/>
                                  <a:ea typeface="Calibri" panose="020F0502020204030204" pitchFamily="34" charset="0"/>
                                  <a:cs typeface="B Nazanin" panose="00000400000000000000" pitchFamily="2" charset="-78"/>
                                </a:rPr>
                                <m:t>2</m:t>
                              </m:r>
                            </m:sub>
                          </m:sSub>
                        </m:num>
                        <m:den>
                          <m:sSub>
                            <m:sSubPr>
                              <m:ctrlPr>
                                <a:rPr lang="en-US" i="1">
                                  <a:latin typeface="Cambria Math" panose="02040503050406030204" pitchFamily="18" charset="0"/>
                                  <a:ea typeface="Calibri" panose="020F0502020204030204" pitchFamily="34" charset="0"/>
                                  <a:cs typeface="B Nazanin" panose="00000400000000000000" pitchFamily="2" charset="-78"/>
                                </a:rPr>
                              </m:ctrlPr>
                            </m:sSubPr>
                            <m:e>
                              <m:r>
                                <a:rPr lang="en-US" i="1">
                                  <a:latin typeface="Cambria Math" panose="02040503050406030204" pitchFamily="18" charset="0"/>
                                  <a:ea typeface="Calibri" panose="020F0502020204030204" pitchFamily="34" charset="0"/>
                                  <a:cs typeface="B Nazanin" panose="00000400000000000000" pitchFamily="2" charset="-78"/>
                                </a:rPr>
                                <m:t>𝐴</m:t>
                              </m:r>
                            </m:e>
                            <m:sub>
                              <m:r>
                                <a:rPr lang="en-US" i="1">
                                  <a:latin typeface="Cambria Math" panose="02040503050406030204" pitchFamily="18" charset="0"/>
                                  <a:ea typeface="Calibri" panose="020F0502020204030204" pitchFamily="34" charset="0"/>
                                  <a:cs typeface="B Nazanin" panose="00000400000000000000" pitchFamily="2" charset="-78"/>
                                </a:rPr>
                                <m:t>2</m:t>
                              </m:r>
                            </m:sub>
                          </m:sSub>
                        </m:den>
                      </m:f>
                      <m:r>
                        <a:rPr lang="en-US" i="1">
                          <a:latin typeface="Cambria Math" panose="02040503050406030204" pitchFamily="18" charset="0"/>
                          <a:ea typeface="Calibri" panose="020F0502020204030204" pitchFamily="34" charset="0"/>
                          <a:cs typeface="B Nazanin" panose="00000400000000000000" pitchFamily="2" charset="-78"/>
                        </a:rPr>
                        <m:t>.</m:t>
                      </m:r>
                      <m:rad>
                        <m:radPr>
                          <m:degHide m:val="on"/>
                          <m:ctrlPr>
                            <a:rPr lang="en-US" i="1">
                              <a:latin typeface="Cambria Math" panose="02040503050406030204" pitchFamily="18" charset="0"/>
                              <a:ea typeface="Calibri" panose="020F0502020204030204" pitchFamily="34" charset="0"/>
                              <a:cs typeface="B Nazanin" panose="00000400000000000000" pitchFamily="2" charset="-78"/>
                            </a:rPr>
                          </m:ctrlPr>
                        </m:radPr>
                        <m:deg/>
                        <m:e>
                          <m:r>
                            <a:rPr lang="en-US" i="1">
                              <a:latin typeface="Cambria Math" panose="02040503050406030204" pitchFamily="18" charset="0"/>
                              <a:ea typeface="Calibri" panose="020F0502020204030204" pitchFamily="34" charset="0"/>
                              <a:cs typeface="B Nazanin" panose="00000400000000000000" pitchFamily="2" charset="-78"/>
                            </a:rPr>
                            <m:t>2</m:t>
                          </m:r>
                          <m:r>
                            <a:rPr lang="en-US" i="1">
                              <a:latin typeface="Cambria Math" panose="02040503050406030204" pitchFamily="18" charset="0"/>
                              <a:ea typeface="Calibri" panose="020F0502020204030204" pitchFamily="34" charset="0"/>
                              <a:cs typeface="B Nazanin" panose="00000400000000000000" pitchFamily="2" charset="-78"/>
                            </a:rPr>
                            <m:t>𝑔</m:t>
                          </m:r>
                          <m:sSub>
                            <m:sSubPr>
                              <m:ctrlPr>
                                <a:rPr lang="en-US" i="1">
                                  <a:latin typeface="Cambria Math" panose="02040503050406030204" pitchFamily="18" charset="0"/>
                                  <a:ea typeface="Calibri" panose="020F0502020204030204" pitchFamily="34" charset="0"/>
                                  <a:cs typeface="B Nazanin" panose="00000400000000000000" pitchFamily="2" charset="-78"/>
                                </a:rPr>
                              </m:ctrlPr>
                            </m:sSubPr>
                            <m:e>
                              <m:r>
                                <a:rPr lang="en-US" i="1">
                                  <a:latin typeface="Cambria Math" panose="02040503050406030204" pitchFamily="18" charset="0"/>
                                  <a:ea typeface="Calibri" panose="020F0502020204030204" pitchFamily="34" charset="0"/>
                                  <a:cs typeface="B Nazanin" panose="00000400000000000000" pitchFamily="2" charset="-78"/>
                                </a:rPr>
                                <m:t>h</m:t>
                              </m:r>
                            </m:e>
                            <m:sub>
                              <m:r>
                                <a:rPr lang="en-US" i="1">
                                  <a:latin typeface="Cambria Math" panose="02040503050406030204" pitchFamily="18" charset="0"/>
                                  <a:ea typeface="Calibri" panose="020F0502020204030204" pitchFamily="34" charset="0"/>
                                  <a:cs typeface="B Nazanin" panose="00000400000000000000" pitchFamily="2" charset="-78"/>
                                </a:rPr>
                                <m:t>2</m:t>
                              </m:r>
                            </m:sub>
                          </m:sSub>
                        </m:e>
                      </m:rad>
                      <m:r>
                        <a:rPr lang="en-US" i="1">
                          <a:latin typeface="Cambria Math" panose="02040503050406030204" pitchFamily="18" charset="0"/>
                          <a:ea typeface="Calibri" panose="020F0502020204030204" pitchFamily="34" charset="0"/>
                          <a:cs typeface="B Nazanin" panose="00000400000000000000" pitchFamily="2" charset="-78"/>
                        </a:rPr>
                        <m:t>+</m:t>
                      </m:r>
                      <m:f>
                        <m:fPr>
                          <m:ctrlPr>
                            <a:rPr lang="en-US" i="1">
                              <a:latin typeface="Cambria Math" panose="02040503050406030204" pitchFamily="18" charset="0"/>
                              <a:ea typeface="Calibri" panose="020F0502020204030204" pitchFamily="34" charset="0"/>
                              <a:cs typeface="B Nazanin" panose="00000400000000000000" pitchFamily="2" charset="-78"/>
                            </a:rPr>
                          </m:ctrlPr>
                        </m:fPr>
                        <m:num>
                          <m:sSub>
                            <m:sSubPr>
                              <m:ctrlPr>
                                <a:rPr lang="en-US" i="1">
                                  <a:latin typeface="Cambria Math" panose="02040503050406030204" pitchFamily="18" charset="0"/>
                                  <a:ea typeface="Calibri" panose="020F0502020204030204" pitchFamily="34" charset="0"/>
                                  <a:cs typeface="B Nazanin" panose="00000400000000000000" pitchFamily="2" charset="-78"/>
                                </a:rPr>
                              </m:ctrlPr>
                            </m:sSubPr>
                            <m:e>
                              <m:r>
                                <a:rPr lang="en-US" i="1">
                                  <a:latin typeface="Cambria Math" panose="02040503050406030204" pitchFamily="18" charset="0"/>
                                  <a:ea typeface="Calibri" panose="020F0502020204030204" pitchFamily="34" charset="0"/>
                                  <a:cs typeface="B Nazanin" panose="00000400000000000000" pitchFamily="2" charset="-78"/>
                                </a:rPr>
                                <m:t>𝑎</m:t>
                              </m:r>
                            </m:e>
                            <m:sub>
                              <m:r>
                                <a:rPr lang="en-US" i="1">
                                  <a:latin typeface="Cambria Math" panose="02040503050406030204" pitchFamily="18" charset="0"/>
                                  <a:ea typeface="Calibri" panose="020F0502020204030204" pitchFamily="34" charset="0"/>
                                  <a:cs typeface="B Nazanin" panose="00000400000000000000" pitchFamily="2" charset="-78"/>
                                </a:rPr>
                                <m:t>4</m:t>
                              </m:r>
                            </m:sub>
                          </m:sSub>
                        </m:num>
                        <m:den>
                          <m:sSub>
                            <m:sSubPr>
                              <m:ctrlPr>
                                <a:rPr lang="en-US" i="1">
                                  <a:latin typeface="Cambria Math" panose="02040503050406030204" pitchFamily="18" charset="0"/>
                                  <a:ea typeface="Calibri" panose="020F0502020204030204" pitchFamily="34" charset="0"/>
                                  <a:cs typeface="B Nazanin" panose="00000400000000000000" pitchFamily="2" charset="-78"/>
                                </a:rPr>
                              </m:ctrlPr>
                            </m:sSubPr>
                            <m:e>
                              <m:r>
                                <a:rPr lang="en-US" i="1">
                                  <a:latin typeface="Cambria Math" panose="02040503050406030204" pitchFamily="18" charset="0"/>
                                  <a:ea typeface="Calibri" panose="020F0502020204030204" pitchFamily="34" charset="0"/>
                                  <a:cs typeface="B Nazanin" panose="00000400000000000000" pitchFamily="2" charset="-78"/>
                                </a:rPr>
                                <m:t>𝐴</m:t>
                              </m:r>
                            </m:e>
                            <m:sub>
                              <m:r>
                                <a:rPr lang="en-US" i="1">
                                  <a:latin typeface="Cambria Math" panose="02040503050406030204" pitchFamily="18" charset="0"/>
                                  <a:ea typeface="Calibri" panose="020F0502020204030204" pitchFamily="34" charset="0"/>
                                  <a:cs typeface="B Nazanin" panose="00000400000000000000" pitchFamily="2" charset="-78"/>
                                </a:rPr>
                                <m:t>2</m:t>
                              </m:r>
                            </m:sub>
                          </m:sSub>
                        </m:den>
                      </m:f>
                      <m:r>
                        <a:rPr lang="en-US" i="1">
                          <a:latin typeface="Cambria Math" panose="02040503050406030204" pitchFamily="18" charset="0"/>
                          <a:ea typeface="Calibri" panose="020F0502020204030204" pitchFamily="34" charset="0"/>
                          <a:cs typeface="B Nazanin" panose="00000400000000000000" pitchFamily="2" charset="-78"/>
                        </a:rPr>
                        <m:t>.</m:t>
                      </m:r>
                      <m:rad>
                        <m:radPr>
                          <m:degHide m:val="on"/>
                          <m:ctrlPr>
                            <a:rPr lang="en-US" i="1">
                              <a:latin typeface="Cambria Math" panose="02040503050406030204" pitchFamily="18" charset="0"/>
                              <a:ea typeface="Calibri" panose="020F0502020204030204" pitchFamily="34" charset="0"/>
                              <a:cs typeface="B Nazanin" panose="00000400000000000000" pitchFamily="2" charset="-78"/>
                            </a:rPr>
                          </m:ctrlPr>
                        </m:radPr>
                        <m:deg/>
                        <m:e>
                          <m:r>
                            <a:rPr lang="en-US" i="1">
                              <a:latin typeface="Cambria Math" panose="02040503050406030204" pitchFamily="18" charset="0"/>
                              <a:ea typeface="Calibri" panose="020F0502020204030204" pitchFamily="34" charset="0"/>
                              <a:cs typeface="B Nazanin" panose="00000400000000000000" pitchFamily="2" charset="-78"/>
                            </a:rPr>
                            <m:t>2</m:t>
                          </m:r>
                          <m:r>
                            <a:rPr lang="en-US" i="1">
                              <a:latin typeface="Cambria Math" panose="02040503050406030204" pitchFamily="18" charset="0"/>
                              <a:ea typeface="Calibri" panose="020F0502020204030204" pitchFamily="34" charset="0"/>
                              <a:cs typeface="B Nazanin" panose="00000400000000000000" pitchFamily="2" charset="-78"/>
                            </a:rPr>
                            <m:t>𝑔</m:t>
                          </m:r>
                          <m:sSub>
                            <m:sSubPr>
                              <m:ctrlPr>
                                <a:rPr lang="en-US" i="1">
                                  <a:latin typeface="Cambria Math" panose="02040503050406030204" pitchFamily="18" charset="0"/>
                                  <a:ea typeface="Calibri" panose="020F0502020204030204" pitchFamily="34" charset="0"/>
                                  <a:cs typeface="B Nazanin" panose="00000400000000000000" pitchFamily="2" charset="-78"/>
                                </a:rPr>
                              </m:ctrlPr>
                            </m:sSubPr>
                            <m:e>
                              <m:r>
                                <a:rPr lang="en-US" i="1">
                                  <a:latin typeface="Cambria Math" panose="02040503050406030204" pitchFamily="18" charset="0"/>
                                  <a:ea typeface="Calibri" panose="020F0502020204030204" pitchFamily="34" charset="0"/>
                                  <a:cs typeface="B Nazanin" panose="00000400000000000000" pitchFamily="2" charset="-78"/>
                                </a:rPr>
                                <m:t>h</m:t>
                              </m:r>
                            </m:e>
                            <m:sub>
                              <m:r>
                                <a:rPr lang="en-US" i="1">
                                  <a:latin typeface="Cambria Math" panose="02040503050406030204" pitchFamily="18" charset="0"/>
                                  <a:ea typeface="Calibri" panose="020F0502020204030204" pitchFamily="34" charset="0"/>
                                  <a:cs typeface="B Nazanin" panose="00000400000000000000" pitchFamily="2" charset="-78"/>
                                </a:rPr>
                                <m:t>4</m:t>
                              </m:r>
                            </m:sub>
                          </m:sSub>
                        </m:e>
                      </m:rad>
                      <m:r>
                        <a:rPr lang="en-US" i="1">
                          <a:latin typeface="Cambria Math" panose="02040503050406030204" pitchFamily="18" charset="0"/>
                          <a:ea typeface="Calibri" panose="020F0502020204030204" pitchFamily="34" charset="0"/>
                          <a:cs typeface="B Nazanin" panose="00000400000000000000" pitchFamily="2" charset="-78"/>
                        </a:rPr>
                        <m:t>+</m:t>
                      </m:r>
                      <m:f>
                        <m:fPr>
                          <m:ctrlPr>
                            <a:rPr lang="en-US" i="1">
                              <a:latin typeface="Cambria Math" panose="02040503050406030204" pitchFamily="18" charset="0"/>
                              <a:ea typeface="Calibri" panose="020F0502020204030204" pitchFamily="34" charset="0"/>
                              <a:cs typeface="B Nazanin" panose="00000400000000000000" pitchFamily="2" charset="-78"/>
                            </a:rPr>
                          </m:ctrlPr>
                        </m:fPr>
                        <m:num>
                          <m:sSub>
                            <m:sSubPr>
                              <m:ctrlPr>
                                <a:rPr lang="en-US" i="1">
                                  <a:latin typeface="Cambria Math" panose="02040503050406030204" pitchFamily="18" charset="0"/>
                                  <a:ea typeface="Calibri" panose="020F0502020204030204" pitchFamily="34" charset="0"/>
                                  <a:cs typeface="B Nazanin" panose="00000400000000000000" pitchFamily="2" charset="-78"/>
                                </a:rPr>
                              </m:ctrlPr>
                            </m:sSubPr>
                            <m:e>
                              <m:r>
                                <a:rPr lang="en-US" i="1">
                                  <a:latin typeface="Cambria Math" panose="02040503050406030204" pitchFamily="18" charset="0"/>
                                  <a:ea typeface="Calibri" panose="020F0502020204030204" pitchFamily="34" charset="0"/>
                                  <a:cs typeface="B Nazanin" panose="00000400000000000000" pitchFamily="2" charset="-78"/>
                                </a:rPr>
                                <m:t>𝛾</m:t>
                              </m:r>
                            </m:e>
                            <m:sub>
                              <m:r>
                                <a:rPr lang="en-US" i="1">
                                  <a:latin typeface="Cambria Math" panose="02040503050406030204" pitchFamily="18" charset="0"/>
                                  <a:ea typeface="Calibri" panose="020F0502020204030204" pitchFamily="34" charset="0"/>
                                  <a:cs typeface="B Nazanin" panose="00000400000000000000" pitchFamily="2" charset="-78"/>
                                </a:rPr>
                                <m:t>2</m:t>
                              </m:r>
                            </m:sub>
                          </m:sSub>
                        </m:num>
                        <m:den>
                          <m:sSub>
                            <m:sSubPr>
                              <m:ctrlPr>
                                <a:rPr lang="en-US" i="1">
                                  <a:latin typeface="Cambria Math" panose="02040503050406030204" pitchFamily="18" charset="0"/>
                                  <a:ea typeface="Calibri" panose="020F0502020204030204" pitchFamily="34" charset="0"/>
                                  <a:cs typeface="B Nazanin" panose="00000400000000000000" pitchFamily="2" charset="-78"/>
                                </a:rPr>
                              </m:ctrlPr>
                            </m:sSubPr>
                            <m:e>
                              <m:r>
                                <a:rPr lang="en-US" i="1">
                                  <a:latin typeface="Cambria Math" panose="02040503050406030204" pitchFamily="18" charset="0"/>
                                  <a:ea typeface="Calibri" panose="020F0502020204030204" pitchFamily="34" charset="0"/>
                                  <a:cs typeface="B Nazanin" panose="00000400000000000000" pitchFamily="2" charset="-78"/>
                                </a:rPr>
                                <m:t>𝐴</m:t>
                              </m:r>
                            </m:e>
                            <m:sub>
                              <m:r>
                                <a:rPr lang="en-US" i="1">
                                  <a:latin typeface="Cambria Math" panose="02040503050406030204" pitchFamily="18" charset="0"/>
                                  <a:ea typeface="Calibri" panose="020F0502020204030204" pitchFamily="34" charset="0"/>
                                  <a:cs typeface="B Nazanin" panose="00000400000000000000" pitchFamily="2" charset="-78"/>
                                </a:rPr>
                                <m:t>2</m:t>
                              </m:r>
                            </m:sub>
                          </m:sSub>
                        </m:den>
                      </m:f>
                      <m:r>
                        <a:rPr lang="en-US" i="1">
                          <a:latin typeface="Cambria Math" panose="02040503050406030204" pitchFamily="18" charset="0"/>
                          <a:ea typeface="Calibri" panose="020F0502020204030204" pitchFamily="34" charset="0"/>
                          <a:cs typeface="B Nazanin" panose="00000400000000000000" pitchFamily="2" charset="-78"/>
                        </a:rPr>
                        <m:t>.</m:t>
                      </m:r>
                      <m:sSub>
                        <m:sSubPr>
                          <m:ctrlPr>
                            <a:rPr lang="en-US" i="1">
                              <a:latin typeface="Cambria Math" panose="02040503050406030204" pitchFamily="18" charset="0"/>
                              <a:ea typeface="Calibri" panose="020F0502020204030204" pitchFamily="34" charset="0"/>
                              <a:cs typeface="B Nazanin" panose="00000400000000000000" pitchFamily="2" charset="-78"/>
                            </a:rPr>
                          </m:ctrlPr>
                        </m:sSubPr>
                        <m:e>
                          <m:r>
                            <a:rPr lang="en-US" i="1">
                              <a:latin typeface="Cambria Math" panose="02040503050406030204" pitchFamily="18" charset="0"/>
                              <a:ea typeface="Calibri" panose="020F0502020204030204" pitchFamily="34" charset="0"/>
                              <a:cs typeface="B Nazanin" panose="00000400000000000000" pitchFamily="2" charset="-78"/>
                            </a:rPr>
                            <m:t>𝑘</m:t>
                          </m:r>
                        </m:e>
                        <m:sub>
                          <m:r>
                            <a:rPr lang="en-US" i="1">
                              <a:latin typeface="Cambria Math" panose="02040503050406030204" pitchFamily="18" charset="0"/>
                              <a:ea typeface="Calibri" panose="020F0502020204030204" pitchFamily="34" charset="0"/>
                              <a:cs typeface="B Nazanin" panose="00000400000000000000" pitchFamily="2" charset="-78"/>
                            </a:rPr>
                            <m:t>2</m:t>
                          </m:r>
                        </m:sub>
                      </m:sSub>
                      <m:sSub>
                        <m:sSubPr>
                          <m:ctrlPr>
                            <a:rPr lang="en-US" i="1">
                              <a:latin typeface="Cambria Math" panose="02040503050406030204" pitchFamily="18" charset="0"/>
                              <a:ea typeface="Calibri" panose="020F0502020204030204" pitchFamily="34" charset="0"/>
                              <a:cs typeface="B Nazanin" panose="00000400000000000000" pitchFamily="2" charset="-78"/>
                            </a:rPr>
                          </m:ctrlPr>
                        </m:sSubPr>
                        <m:e>
                          <m:r>
                            <a:rPr lang="en-US" i="1">
                              <a:latin typeface="Cambria Math" panose="02040503050406030204" pitchFamily="18" charset="0"/>
                              <a:ea typeface="Calibri" panose="020F0502020204030204" pitchFamily="34" charset="0"/>
                              <a:cs typeface="B Nazanin" panose="00000400000000000000" pitchFamily="2" charset="-78"/>
                            </a:rPr>
                            <m:t>𝜗</m:t>
                          </m:r>
                        </m:e>
                        <m:sub>
                          <m:r>
                            <a:rPr lang="en-US" i="1">
                              <a:latin typeface="Cambria Math" panose="02040503050406030204" pitchFamily="18" charset="0"/>
                              <a:ea typeface="Calibri" panose="020F0502020204030204" pitchFamily="34" charset="0"/>
                              <a:cs typeface="B Nazanin" panose="00000400000000000000" pitchFamily="2" charset="-78"/>
                            </a:rPr>
                            <m:t>2</m:t>
                          </m:r>
                        </m:sub>
                      </m:sSub>
                    </m:oMath>
                  </m:oMathPara>
                </a14:m>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libri" panose="020F0502020204030204" pitchFamily="34" charset="0"/>
                              <a:cs typeface="B Nazanin" panose="00000400000000000000" pitchFamily="2" charset="-78"/>
                            </a:rPr>
                          </m:ctrlPr>
                        </m:fPr>
                        <m:num>
                          <m:r>
                            <a:rPr lang="en-US" i="1">
                              <a:latin typeface="Cambria Math" panose="02040503050406030204" pitchFamily="18" charset="0"/>
                              <a:ea typeface="Calibri" panose="020F0502020204030204" pitchFamily="34" charset="0"/>
                              <a:cs typeface="B Nazanin" panose="00000400000000000000" pitchFamily="2" charset="-78"/>
                            </a:rPr>
                            <m:t>𝑑</m:t>
                          </m:r>
                          <m:sSub>
                            <m:sSubPr>
                              <m:ctrlPr>
                                <a:rPr lang="en-US" i="1">
                                  <a:latin typeface="Cambria Math" panose="02040503050406030204" pitchFamily="18" charset="0"/>
                                  <a:ea typeface="Calibri" panose="020F0502020204030204" pitchFamily="34" charset="0"/>
                                  <a:cs typeface="B Nazanin" panose="00000400000000000000" pitchFamily="2" charset="-78"/>
                                </a:rPr>
                              </m:ctrlPr>
                            </m:sSubPr>
                            <m:e>
                              <m:r>
                                <a:rPr lang="en-US" i="1">
                                  <a:latin typeface="Cambria Math" panose="02040503050406030204" pitchFamily="18" charset="0"/>
                                  <a:ea typeface="Calibri" panose="020F0502020204030204" pitchFamily="34" charset="0"/>
                                  <a:cs typeface="B Nazanin" panose="00000400000000000000" pitchFamily="2" charset="-78"/>
                                </a:rPr>
                                <m:t>h</m:t>
                              </m:r>
                            </m:e>
                            <m:sub>
                              <m:r>
                                <a:rPr lang="en-US" i="1">
                                  <a:latin typeface="Cambria Math" panose="02040503050406030204" pitchFamily="18" charset="0"/>
                                  <a:ea typeface="Calibri" panose="020F0502020204030204" pitchFamily="34" charset="0"/>
                                  <a:cs typeface="B Nazanin" panose="00000400000000000000" pitchFamily="2" charset="-78"/>
                                </a:rPr>
                                <m:t>3</m:t>
                              </m:r>
                            </m:sub>
                          </m:sSub>
                        </m:num>
                        <m:den>
                          <m:r>
                            <a:rPr lang="en-US" i="1">
                              <a:latin typeface="Cambria Math" panose="02040503050406030204" pitchFamily="18" charset="0"/>
                              <a:ea typeface="Calibri" panose="020F0502020204030204" pitchFamily="34" charset="0"/>
                              <a:cs typeface="B Nazanin" panose="00000400000000000000" pitchFamily="2" charset="-78"/>
                            </a:rPr>
                            <m:t>𝑑𝑡</m:t>
                          </m:r>
                        </m:den>
                      </m:f>
                      <m:r>
                        <a:rPr lang="en-US" i="1">
                          <a:latin typeface="Cambria Math" panose="02040503050406030204" pitchFamily="18" charset="0"/>
                          <a:ea typeface="Calibri" panose="020F0502020204030204" pitchFamily="34" charset="0"/>
                          <a:cs typeface="B Nazanin" panose="00000400000000000000" pitchFamily="2" charset="-78"/>
                        </a:rPr>
                        <m:t>=−</m:t>
                      </m:r>
                      <m:f>
                        <m:fPr>
                          <m:ctrlPr>
                            <a:rPr lang="en-US" i="1">
                              <a:latin typeface="Cambria Math" panose="02040503050406030204" pitchFamily="18" charset="0"/>
                              <a:ea typeface="Calibri" panose="020F0502020204030204" pitchFamily="34" charset="0"/>
                              <a:cs typeface="B Nazanin" panose="00000400000000000000" pitchFamily="2" charset="-78"/>
                            </a:rPr>
                          </m:ctrlPr>
                        </m:fPr>
                        <m:num>
                          <m:sSub>
                            <m:sSubPr>
                              <m:ctrlPr>
                                <a:rPr lang="en-US" i="1">
                                  <a:latin typeface="Cambria Math" panose="02040503050406030204" pitchFamily="18" charset="0"/>
                                  <a:ea typeface="Calibri" panose="020F0502020204030204" pitchFamily="34" charset="0"/>
                                  <a:cs typeface="B Nazanin" panose="00000400000000000000" pitchFamily="2" charset="-78"/>
                                </a:rPr>
                              </m:ctrlPr>
                            </m:sSubPr>
                            <m:e>
                              <m:r>
                                <a:rPr lang="en-US" i="1">
                                  <a:latin typeface="Cambria Math" panose="02040503050406030204" pitchFamily="18" charset="0"/>
                                  <a:ea typeface="Calibri" panose="020F0502020204030204" pitchFamily="34" charset="0"/>
                                  <a:cs typeface="B Nazanin" panose="00000400000000000000" pitchFamily="2" charset="-78"/>
                                </a:rPr>
                                <m:t>𝑎</m:t>
                              </m:r>
                            </m:e>
                            <m:sub>
                              <m:r>
                                <a:rPr lang="en-US" i="1">
                                  <a:latin typeface="Cambria Math" panose="02040503050406030204" pitchFamily="18" charset="0"/>
                                  <a:ea typeface="Calibri" panose="020F0502020204030204" pitchFamily="34" charset="0"/>
                                  <a:cs typeface="B Nazanin" panose="00000400000000000000" pitchFamily="2" charset="-78"/>
                                </a:rPr>
                                <m:t>3</m:t>
                              </m:r>
                            </m:sub>
                          </m:sSub>
                        </m:num>
                        <m:den>
                          <m:sSub>
                            <m:sSubPr>
                              <m:ctrlPr>
                                <a:rPr lang="en-US" i="1">
                                  <a:latin typeface="Cambria Math" panose="02040503050406030204" pitchFamily="18" charset="0"/>
                                  <a:ea typeface="Calibri" panose="020F0502020204030204" pitchFamily="34" charset="0"/>
                                  <a:cs typeface="B Nazanin" panose="00000400000000000000" pitchFamily="2" charset="-78"/>
                                </a:rPr>
                              </m:ctrlPr>
                            </m:sSubPr>
                            <m:e>
                              <m:r>
                                <a:rPr lang="en-US" i="1">
                                  <a:latin typeface="Cambria Math" panose="02040503050406030204" pitchFamily="18" charset="0"/>
                                  <a:ea typeface="Calibri" panose="020F0502020204030204" pitchFamily="34" charset="0"/>
                                  <a:cs typeface="B Nazanin" panose="00000400000000000000" pitchFamily="2" charset="-78"/>
                                </a:rPr>
                                <m:t>𝐴</m:t>
                              </m:r>
                            </m:e>
                            <m:sub>
                              <m:r>
                                <a:rPr lang="en-US" i="1">
                                  <a:latin typeface="Cambria Math" panose="02040503050406030204" pitchFamily="18" charset="0"/>
                                  <a:ea typeface="Calibri" panose="020F0502020204030204" pitchFamily="34" charset="0"/>
                                  <a:cs typeface="B Nazanin" panose="00000400000000000000" pitchFamily="2" charset="-78"/>
                                </a:rPr>
                                <m:t>3</m:t>
                              </m:r>
                            </m:sub>
                          </m:sSub>
                        </m:den>
                      </m:f>
                      <m:r>
                        <a:rPr lang="en-US" i="1">
                          <a:latin typeface="Cambria Math" panose="02040503050406030204" pitchFamily="18" charset="0"/>
                          <a:ea typeface="Calibri" panose="020F0502020204030204" pitchFamily="34" charset="0"/>
                          <a:cs typeface="B Nazanin" panose="00000400000000000000" pitchFamily="2" charset="-78"/>
                        </a:rPr>
                        <m:t>.</m:t>
                      </m:r>
                      <m:rad>
                        <m:radPr>
                          <m:degHide m:val="on"/>
                          <m:ctrlPr>
                            <a:rPr lang="en-US" i="1">
                              <a:latin typeface="Cambria Math" panose="02040503050406030204" pitchFamily="18" charset="0"/>
                              <a:ea typeface="Calibri" panose="020F0502020204030204" pitchFamily="34" charset="0"/>
                              <a:cs typeface="B Nazanin" panose="00000400000000000000" pitchFamily="2" charset="-78"/>
                            </a:rPr>
                          </m:ctrlPr>
                        </m:radPr>
                        <m:deg/>
                        <m:e>
                          <m:r>
                            <a:rPr lang="en-US" i="1">
                              <a:latin typeface="Cambria Math" panose="02040503050406030204" pitchFamily="18" charset="0"/>
                              <a:ea typeface="Calibri" panose="020F0502020204030204" pitchFamily="34" charset="0"/>
                              <a:cs typeface="B Nazanin" panose="00000400000000000000" pitchFamily="2" charset="-78"/>
                            </a:rPr>
                            <m:t>2</m:t>
                          </m:r>
                          <m:r>
                            <a:rPr lang="en-US" i="1">
                              <a:latin typeface="Cambria Math" panose="02040503050406030204" pitchFamily="18" charset="0"/>
                              <a:ea typeface="Calibri" panose="020F0502020204030204" pitchFamily="34" charset="0"/>
                              <a:cs typeface="B Nazanin" panose="00000400000000000000" pitchFamily="2" charset="-78"/>
                            </a:rPr>
                            <m:t>𝑔</m:t>
                          </m:r>
                          <m:sSub>
                            <m:sSubPr>
                              <m:ctrlPr>
                                <a:rPr lang="en-US" i="1">
                                  <a:latin typeface="Cambria Math" panose="02040503050406030204" pitchFamily="18" charset="0"/>
                                  <a:ea typeface="Calibri" panose="020F0502020204030204" pitchFamily="34" charset="0"/>
                                  <a:cs typeface="B Nazanin" panose="00000400000000000000" pitchFamily="2" charset="-78"/>
                                </a:rPr>
                              </m:ctrlPr>
                            </m:sSubPr>
                            <m:e>
                              <m:r>
                                <a:rPr lang="en-US" i="1">
                                  <a:latin typeface="Cambria Math" panose="02040503050406030204" pitchFamily="18" charset="0"/>
                                  <a:ea typeface="Calibri" panose="020F0502020204030204" pitchFamily="34" charset="0"/>
                                  <a:cs typeface="B Nazanin" panose="00000400000000000000" pitchFamily="2" charset="-78"/>
                                </a:rPr>
                                <m:t>h</m:t>
                              </m:r>
                            </m:e>
                            <m:sub>
                              <m:r>
                                <a:rPr lang="en-US" i="1">
                                  <a:latin typeface="Cambria Math" panose="02040503050406030204" pitchFamily="18" charset="0"/>
                                  <a:ea typeface="Calibri" panose="020F0502020204030204" pitchFamily="34" charset="0"/>
                                  <a:cs typeface="B Nazanin" panose="00000400000000000000" pitchFamily="2" charset="-78"/>
                                </a:rPr>
                                <m:t>3</m:t>
                              </m:r>
                            </m:sub>
                          </m:sSub>
                        </m:e>
                      </m:rad>
                      <m:r>
                        <a:rPr lang="en-US" i="1">
                          <a:latin typeface="Cambria Math" panose="02040503050406030204" pitchFamily="18" charset="0"/>
                          <a:ea typeface="Calibri" panose="020F0502020204030204" pitchFamily="34" charset="0"/>
                          <a:cs typeface="B Nazanin" panose="00000400000000000000" pitchFamily="2" charset="-78"/>
                        </a:rPr>
                        <m:t>+</m:t>
                      </m:r>
                      <m:f>
                        <m:fPr>
                          <m:ctrlPr>
                            <a:rPr lang="en-US" i="1">
                              <a:latin typeface="Cambria Math" panose="02040503050406030204" pitchFamily="18" charset="0"/>
                              <a:ea typeface="Calibri" panose="020F0502020204030204" pitchFamily="34" charset="0"/>
                              <a:cs typeface="B Nazanin" panose="00000400000000000000" pitchFamily="2" charset="-78"/>
                            </a:rPr>
                          </m:ctrlPr>
                        </m:fPr>
                        <m:num>
                          <m:r>
                            <a:rPr lang="en-US" i="1">
                              <a:latin typeface="Cambria Math" panose="02040503050406030204" pitchFamily="18" charset="0"/>
                              <a:ea typeface="Calibri" panose="020F0502020204030204" pitchFamily="34" charset="0"/>
                              <a:cs typeface="B Nazanin" panose="00000400000000000000" pitchFamily="2" charset="-78"/>
                            </a:rPr>
                            <m:t>1</m:t>
                          </m:r>
                          <m:r>
                            <a:rPr lang="en-US" i="1">
                              <a:latin typeface="Cambria Math" panose="02040503050406030204" pitchFamily="18" charset="0"/>
                              <a:ea typeface="Calibri" panose="020F0502020204030204" pitchFamily="34" charset="0"/>
                              <a:cs typeface="B Nazanin" panose="00000400000000000000" pitchFamily="2" charset="-78"/>
                            </a:rPr>
                            <m:t>−</m:t>
                          </m:r>
                          <m:sSub>
                            <m:sSubPr>
                              <m:ctrlPr>
                                <a:rPr lang="en-US" i="1">
                                  <a:latin typeface="Cambria Math" panose="02040503050406030204" pitchFamily="18" charset="0"/>
                                  <a:ea typeface="Calibri" panose="020F0502020204030204" pitchFamily="34" charset="0"/>
                                  <a:cs typeface="B Nazanin" panose="00000400000000000000" pitchFamily="2" charset="-78"/>
                                </a:rPr>
                              </m:ctrlPr>
                            </m:sSubPr>
                            <m:e>
                              <m:r>
                                <a:rPr lang="en-US" i="1">
                                  <a:latin typeface="Cambria Math" panose="02040503050406030204" pitchFamily="18" charset="0"/>
                                  <a:ea typeface="Calibri" panose="020F0502020204030204" pitchFamily="34" charset="0"/>
                                  <a:cs typeface="B Nazanin" panose="00000400000000000000" pitchFamily="2" charset="-78"/>
                                </a:rPr>
                                <m:t>𝛾</m:t>
                              </m:r>
                            </m:e>
                            <m:sub>
                              <m:r>
                                <a:rPr lang="en-US" i="1">
                                  <a:latin typeface="Cambria Math" panose="02040503050406030204" pitchFamily="18" charset="0"/>
                                  <a:ea typeface="Calibri" panose="020F0502020204030204" pitchFamily="34" charset="0"/>
                                  <a:cs typeface="B Nazanin" panose="00000400000000000000" pitchFamily="2" charset="-78"/>
                                </a:rPr>
                                <m:t>2</m:t>
                              </m:r>
                            </m:sub>
                          </m:sSub>
                        </m:num>
                        <m:den>
                          <m:sSub>
                            <m:sSubPr>
                              <m:ctrlPr>
                                <a:rPr lang="en-US" i="1">
                                  <a:latin typeface="Cambria Math" panose="02040503050406030204" pitchFamily="18" charset="0"/>
                                  <a:ea typeface="Calibri" panose="020F0502020204030204" pitchFamily="34" charset="0"/>
                                  <a:cs typeface="B Nazanin" panose="00000400000000000000" pitchFamily="2" charset="-78"/>
                                </a:rPr>
                              </m:ctrlPr>
                            </m:sSubPr>
                            <m:e>
                              <m:r>
                                <a:rPr lang="en-US" i="1">
                                  <a:latin typeface="Cambria Math" panose="02040503050406030204" pitchFamily="18" charset="0"/>
                                  <a:ea typeface="Calibri" panose="020F0502020204030204" pitchFamily="34" charset="0"/>
                                  <a:cs typeface="B Nazanin" panose="00000400000000000000" pitchFamily="2" charset="-78"/>
                                </a:rPr>
                                <m:t>𝐴</m:t>
                              </m:r>
                            </m:e>
                            <m:sub>
                              <m:r>
                                <a:rPr lang="en-US" i="1">
                                  <a:latin typeface="Cambria Math" panose="02040503050406030204" pitchFamily="18" charset="0"/>
                                  <a:ea typeface="Calibri" panose="020F0502020204030204" pitchFamily="34" charset="0"/>
                                  <a:cs typeface="B Nazanin" panose="00000400000000000000" pitchFamily="2" charset="-78"/>
                                </a:rPr>
                                <m:t>3</m:t>
                              </m:r>
                            </m:sub>
                          </m:sSub>
                        </m:den>
                      </m:f>
                      <m:r>
                        <a:rPr lang="en-US" i="1">
                          <a:latin typeface="Cambria Math" panose="02040503050406030204" pitchFamily="18" charset="0"/>
                          <a:ea typeface="Calibri" panose="020F0502020204030204" pitchFamily="34" charset="0"/>
                          <a:cs typeface="B Nazanin" panose="00000400000000000000" pitchFamily="2" charset="-78"/>
                        </a:rPr>
                        <m:t>.</m:t>
                      </m:r>
                      <m:sSub>
                        <m:sSubPr>
                          <m:ctrlPr>
                            <a:rPr lang="en-US" i="1">
                              <a:latin typeface="Cambria Math" panose="02040503050406030204" pitchFamily="18" charset="0"/>
                              <a:ea typeface="Calibri" panose="020F0502020204030204" pitchFamily="34" charset="0"/>
                              <a:cs typeface="B Nazanin" panose="00000400000000000000" pitchFamily="2" charset="-78"/>
                            </a:rPr>
                          </m:ctrlPr>
                        </m:sSubPr>
                        <m:e>
                          <m:r>
                            <a:rPr lang="en-US" i="1">
                              <a:latin typeface="Cambria Math" panose="02040503050406030204" pitchFamily="18" charset="0"/>
                              <a:ea typeface="Calibri" panose="020F0502020204030204" pitchFamily="34" charset="0"/>
                              <a:cs typeface="B Nazanin" panose="00000400000000000000" pitchFamily="2" charset="-78"/>
                            </a:rPr>
                            <m:t>𝑘</m:t>
                          </m:r>
                        </m:e>
                        <m:sub>
                          <m:r>
                            <a:rPr lang="en-US" i="1">
                              <a:latin typeface="Cambria Math" panose="02040503050406030204" pitchFamily="18" charset="0"/>
                              <a:ea typeface="Calibri" panose="020F0502020204030204" pitchFamily="34" charset="0"/>
                              <a:cs typeface="B Nazanin" panose="00000400000000000000" pitchFamily="2" charset="-78"/>
                            </a:rPr>
                            <m:t>2</m:t>
                          </m:r>
                        </m:sub>
                      </m:sSub>
                      <m:sSub>
                        <m:sSubPr>
                          <m:ctrlPr>
                            <a:rPr lang="en-US" i="1">
                              <a:latin typeface="Cambria Math" panose="02040503050406030204" pitchFamily="18" charset="0"/>
                              <a:ea typeface="Calibri" panose="020F0502020204030204" pitchFamily="34" charset="0"/>
                              <a:cs typeface="B Nazanin" panose="00000400000000000000" pitchFamily="2" charset="-78"/>
                            </a:rPr>
                          </m:ctrlPr>
                        </m:sSubPr>
                        <m:e>
                          <m:r>
                            <a:rPr lang="en-US" i="1">
                              <a:latin typeface="Cambria Math" panose="02040503050406030204" pitchFamily="18" charset="0"/>
                              <a:ea typeface="Calibri" panose="020F0502020204030204" pitchFamily="34" charset="0"/>
                              <a:cs typeface="B Nazanin" panose="00000400000000000000" pitchFamily="2" charset="-78"/>
                            </a:rPr>
                            <m:t>𝜗</m:t>
                          </m:r>
                        </m:e>
                        <m:sub>
                          <m:r>
                            <a:rPr lang="en-US" i="1">
                              <a:latin typeface="Cambria Math" panose="02040503050406030204" pitchFamily="18" charset="0"/>
                              <a:ea typeface="Calibri" panose="020F0502020204030204" pitchFamily="34" charset="0"/>
                              <a:cs typeface="B Nazanin" panose="00000400000000000000" pitchFamily="2" charset="-78"/>
                            </a:rPr>
                            <m:t>2</m:t>
                          </m:r>
                        </m:sub>
                      </m:sSub>
                    </m:oMath>
                  </m:oMathPara>
                </a14:m>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libri" panose="020F0502020204030204" pitchFamily="34" charset="0"/>
                              <a:cs typeface="B Nazanin" panose="00000400000000000000" pitchFamily="2" charset="-78"/>
                            </a:rPr>
                          </m:ctrlPr>
                        </m:fPr>
                        <m:num>
                          <m:r>
                            <a:rPr lang="en-US" i="1">
                              <a:latin typeface="Cambria Math" panose="02040503050406030204" pitchFamily="18" charset="0"/>
                              <a:ea typeface="Calibri" panose="020F0502020204030204" pitchFamily="34" charset="0"/>
                              <a:cs typeface="B Nazanin" panose="00000400000000000000" pitchFamily="2" charset="-78"/>
                            </a:rPr>
                            <m:t>𝑑</m:t>
                          </m:r>
                          <m:sSub>
                            <m:sSubPr>
                              <m:ctrlPr>
                                <a:rPr lang="en-US" i="1">
                                  <a:latin typeface="Cambria Math" panose="02040503050406030204" pitchFamily="18" charset="0"/>
                                  <a:ea typeface="Calibri" panose="020F0502020204030204" pitchFamily="34" charset="0"/>
                                  <a:cs typeface="B Nazanin" panose="00000400000000000000" pitchFamily="2" charset="-78"/>
                                </a:rPr>
                              </m:ctrlPr>
                            </m:sSubPr>
                            <m:e>
                              <m:r>
                                <a:rPr lang="en-US" i="1">
                                  <a:latin typeface="Cambria Math" panose="02040503050406030204" pitchFamily="18" charset="0"/>
                                  <a:ea typeface="Calibri" panose="020F0502020204030204" pitchFamily="34" charset="0"/>
                                  <a:cs typeface="B Nazanin" panose="00000400000000000000" pitchFamily="2" charset="-78"/>
                                </a:rPr>
                                <m:t>h</m:t>
                              </m:r>
                            </m:e>
                            <m:sub>
                              <m:r>
                                <a:rPr lang="en-US" i="1">
                                  <a:latin typeface="Cambria Math" panose="02040503050406030204" pitchFamily="18" charset="0"/>
                                  <a:ea typeface="Calibri" panose="020F0502020204030204" pitchFamily="34" charset="0"/>
                                  <a:cs typeface="B Nazanin" panose="00000400000000000000" pitchFamily="2" charset="-78"/>
                                </a:rPr>
                                <m:t>4</m:t>
                              </m:r>
                            </m:sub>
                          </m:sSub>
                        </m:num>
                        <m:den>
                          <m:r>
                            <a:rPr lang="en-US" i="1">
                              <a:latin typeface="Cambria Math" panose="02040503050406030204" pitchFamily="18" charset="0"/>
                              <a:ea typeface="Calibri" panose="020F0502020204030204" pitchFamily="34" charset="0"/>
                              <a:cs typeface="B Nazanin" panose="00000400000000000000" pitchFamily="2" charset="-78"/>
                            </a:rPr>
                            <m:t>𝑑𝑡</m:t>
                          </m:r>
                        </m:den>
                      </m:f>
                      <m:r>
                        <a:rPr lang="en-US" i="1">
                          <a:latin typeface="Cambria Math" panose="02040503050406030204" pitchFamily="18" charset="0"/>
                          <a:ea typeface="Calibri" panose="020F0502020204030204" pitchFamily="34" charset="0"/>
                          <a:cs typeface="B Nazanin" panose="00000400000000000000" pitchFamily="2" charset="-78"/>
                        </a:rPr>
                        <m:t>=−</m:t>
                      </m:r>
                      <m:f>
                        <m:fPr>
                          <m:ctrlPr>
                            <a:rPr lang="en-US" i="1">
                              <a:latin typeface="Cambria Math" panose="02040503050406030204" pitchFamily="18" charset="0"/>
                              <a:ea typeface="Calibri" panose="020F0502020204030204" pitchFamily="34" charset="0"/>
                              <a:cs typeface="B Nazanin" panose="00000400000000000000" pitchFamily="2" charset="-78"/>
                            </a:rPr>
                          </m:ctrlPr>
                        </m:fPr>
                        <m:num>
                          <m:sSub>
                            <m:sSubPr>
                              <m:ctrlPr>
                                <a:rPr lang="en-US" i="1">
                                  <a:latin typeface="Cambria Math" panose="02040503050406030204" pitchFamily="18" charset="0"/>
                                  <a:ea typeface="Calibri" panose="020F0502020204030204" pitchFamily="34" charset="0"/>
                                  <a:cs typeface="B Nazanin" panose="00000400000000000000" pitchFamily="2" charset="-78"/>
                                </a:rPr>
                              </m:ctrlPr>
                            </m:sSubPr>
                            <m:e>
                              <m:r>
                                <a:rPr lang="en-US" i="1">
                                  <a:latin typeface="Cambria Math" panose="02040503050406030204" pitchFamily="18" charset="0"/>
                                  <a:ea typeface="Calibri" panose="020F0502020204030204" pitchFamily="34" charset="0"/>
                                  <a:cs typeface="B Nazanin" panose="00000400000000000000" pitchFamily="2" charset="-78"/>
                                </a:rPr>
                                <m:t>𝑎</m:t>
                              </m:r>
                            </m:e>
                            <m:sub>
                              <m:r>
                                <a:rPr lang="en-US" i="1">
                                  <a:latin typeface="Cambria Math" panose="02040503050406030204" pitchFamily="18" charset="0"/>
                                  <a:ea typeface="Calibri" panose="020F0502020204030204" pitchFamily="34" charset="0"/>
                                  <a:cs typeface="B Nazanin" panose="00000400000000000000" pitchFamily="2" charset="-78"/>
                                </a:rPr>
                                <m:t>4</m:t>
                              </m:r>
                            </m:sub>
                          </m:sSub>
                        </m:num>
                        <m:den>
                          <m:sSub>
                            <m:sSubPr>
                              <m:ctrlPr>
                                <a:rPr lang="en-US" i="1">
                                  <a:latin typeface="Cambria Math" panose="02040503050406030204" pitchFamily="18" charset="0"/>
                                  <a:ea typeface="Calibri" panose="020F0502020204030204" pitchFamily="34" charset="0"/>
                                  <a:cs typeface="B Nazanin" panose="00000400000000000000" pitchFamily="2" charset="-78"/>
                                </a:rPr>
                              </m:ctrlPr>
                            </m:sSubPr>
                            <m:e>
                              <m:r>
                                <a:rPr lang="en-US" i="1">
                                  <a:latin typeface="Cambria Math" panose="02040503050406030204" pitchFamily="18" charset="0"/>
                                  <a:ea typeface="Calibri" panose="020F0502020204030204" pitchFamily="34" charset="0"/>
                                  <a:cs typeface="B Nazanin" panose="00000400000000000000" pitchFamily="2" charset="-78"/>
                                </a:rPr>
                                <m:t>𝐴</m:t>
                              </m:r>
                            </m:e>
                            <m:sub>
                              <m:r>
                                <a:rPr lang="en-US" i="1">
                                  <a:latin typeface="Cambria Math" panose="02040503050406030204" pitchFamily="18" charset="0"/>
                                  <a:ea typeface="Calibri" panose="020F0502020204030204" pitchFamily="34" charset="0"/>
                                  <a:cs typeface="B Nazanin" panose="00000400000000000000" pitchFamily="2" charset="-78"/>
                                </a:rPr>
                                <m:t>4</m:t>
                              </m:r>
                            </m:sub>
                          </m:sSub>
                        </m:den>
                      </m:f>
                      <m:r>
                        <a:rPr lang="en-US" i="1">
                          <a:latin typeface="Cambria Math" panose="02040503050406030204" pitchFamily="18" charset="0"/>
                          <a:ea typeface="Calibri" panose="020F0502020204030204" pitchFamily="34" charset="0"/>
                          <a:cs typeface="B Nazanin" panose="00000400000000000000" pitchFamily="2" charset="-78"/>
                        </a:rPr>
                        <m:t>.</m:t>
                      </m:r>
                      <m:rad>
                        <m:radPr>
                          <m:degHide m:val="on"/>
                          <m:ctrlPr>
                            <a:rPr lang="en-US" i="1">
                              <a:latin typeface="Cambria Math" panose="02040503050406030204" pitchFamily="18" charset="0"/>
                              <a:ea typeface="Calibri" panose="020F0502020204030204" pitchFamily="34" charset="0"/>
                              <a:cs typeface="B Nazanin" panose="00000400000000000000" pitchFamily="2" charset="-78"/>
                            </a:rPr>
                          </m:ctrlPr>
                        </m:radPr>
                        <m:deg/>
                        <m:e>
                          <m:r>
                            <a:rPr lang="en-US" i="1">
                              <a:latin typeface="Cambria Math" panose="02040503050406030204" pitchFamily="18" charset="0"/>
                              <a:ea typeface="Calibri" panose="020F0502020204030204" pitchFamily="34" charset="0"/>
                              <a:cs typeface="B Nazanin" panose="00000400000000000000" pitchFamily="2" charset="-78"/>
                            </a:rPr>
                            <m:t>2</m:t>
                          </m:r>
                          <m:r>
                            <a:rPr lang="en-US" i="1">
                              <a:latin typeface="Cambria Math" panose="02040503050406030204" pitchFamily="18" charset="0"/>
                              <a:ea typeface="Calibri" panose="020F0502020204030204" pitchFamily="34" charset="0"/>
                              <a:cs typeface="B Nazanin" panose="00000400000000000000" pitchFamily="2" charset="-78"/>
                            </a:rPr>
                            <m:t>𝑔</m:t>
                          </m:r>
                          <m:sSub>
                            <m:sSubPr>
                              <m:ctrlPr>
                                <a:rPr lang="en-US" i="1">
                                  <a:latin typeface="Cambria Math" panose="02040503050406030204" pitchFamily="18" charset="0"/>
                                  <a:ea typeface="Calibri" panose="020F0502020204030204" pitchFamily="34" charset="0"/>
                                  <a:cs typeface="B Nazanin" panose="00000400000000000000" pitchFamily="2" charset="-78"/>
                                </a:rPr>
                              </m:ctrlPr>
                            </m:sSubPr>
                            <m:e>
                              <m:r>
                                <a:rPr lang="en-US" i="1">
                                  <a:latin typeface="Cambria Math" panose="02040503050406030204" pitchFamily="18" charset="0"/>
                                  <a:ea typeface="Calibri" panose="020F0502020204030204" pitchFamily="34" charset="0"/>
                                  <a:cs typeface="B Nazanin" panose="00000400000000000000" pitchFamily="2" charset="-78"/>
                                </a:rPr>
                                <m:t>h</m:t>
                              </m:r>
                            </m:e>
                            <m:sub>
                              <m:r>
                                <a:rPr lang="en-US" i="1">
                                  <a:latin typeface="Cambria Math" panose="02040503050406030204" pitchFamily="18" charset="0"/>
                                  <a:ea typeface="Calibri" panose="020F0502020204030204" pitchFamily="34" charset="0"/>
                                  <a:cs typeface="B Nazanin" panose="00000400000000000000" pitchFamily="2" charset="-78"/>
                                </a:rPr>
                                <m:t>4</m:t>
                              </m:r>
                            </m:sub>
                          </m:sSub>
                        </m:e>
                      </m:rad>
                      <m:r>
                        <a:rPr lang="en-US" i="1">
                          <a:latin typeface="Cambria Math" panose="02040503050406030204" pitchFamily="18" charset="0"/>
                          <a:ea typeface="Calibri" panose="020F0502020204030204" pitchFamily="34" charset="0"/>
                          <a:cs typeface="B Nazanin" panose="00000400000000000000" pitchFamily="2" charset="-78"/>
                        </a:rPr>
                        <m:t>+</m:t>
                      </m:r>
                      <m:f>
                        <m:fPr>
                          <m:ctrlPr>
                            <a:rPr lang="en-US" i="1">
                              <a:latin typeface="Cambria Math" panose="02040503050406030204" pitchFamily="18" charset="0"/>
                              <a:ea typeface="Calibri" panose="020F0502020204030204" pitchFamily="34" charset="0"/>
                              <a:cs typeface="B Nazanin" panose="00000400000000000000" pitchFamily="2" charset="-78"/>
                            </a:rPr>
                          </m:ctrlPr>
                        </m:fPr>
                        <m:num>
                          <m:r>
                            <a:rPr lang="en-US" i="1">
                              <a:latin typeface="Cambria Math" panose="02040503050406030204" pitchFamily="18" charset="0"/>
                              <a:ea typeface="Calibri" panose="020F0502020204030204" pitchFamily="34" charset="0"/>
                              <a:cs typeface="B Nazanin" panose="00000400000000000000" pitchFamily="2" charset="-78"/>
                            </a:rPr>
                            <m:t>1</m:t>
                          </m:r>
                          <m:r>
                            <a:rPr lang="en-US" i="1">
                              <a:latin typeface="Cambria Math" panose="02040503050406030204" pitchFamily="18" charset="0"/>
                              <a:ea typeface="Calibri" panose="020F0502020204030204" pitchFamily="34" charset="0"/>
                              <a:cs typeface="B Nazanin" panose="00000400000000000000" pitchFamily="2" charset="-78"/>
                            </a:rPr>
                            <m:t>−</m:t>
                          </m:r>
                          <m:sSub>
                            <m:sSubPr>
                              <m:ctrlPr>
                                <a:rPr lang="en-US" i="1">
                                  <a:latin typeface="Cambria Math" panose="02040503050406030204" pitchFamily="18" charset="0"/>
                                  <a:ea typeface="Calibri" panose="020F0502020204030204" pitchFamily="34" charset="0"/>
                                  <a:cs typeface="B Nazanin" panose="00000400000000000000" pitchFamily="2" charset="-78"/>
                                </a:rPr>
                              </m:ctrlPr>
                            </m:sSubPr>
                            <m:e>
                              <m:r>
                                <a:rPr lang="en-US" i="1">
                                  <a:latin typeface="Cambria Math" panose="02040503050406030204" pitchFamily="18" charset="0"/>
                                  <a:ea typeface="Calibri" panose="020F0502020204030204" pitchFamily="34" charset="0"/>
                                  <a:cs typeface="B Nazanin" panose="00000400000000000000" pitchFamily="2" charset="-78"/>
                                </a:rPr>
                                <m:t>𝛾</m:t>
                              </m:r>
                            </m:e>
                            <m:sub>
                              <m:r>
                                <a:rPr lang="en-US" i="1">
                                  <a:latin typeface="Cambria Math" panose="02040503050406030204" pitchFamily="18" charset="0"/>
                                  <a:ea typeface="Calibri" panose="020F0502020204030204" pitchFamily="34" charset="0"/>
                                  <a:cs typeface="B Nazanin" panose="00000400000000000000" pitchFamily="2" charset="-78"/>
                                </a:rPr>
                                <m:t>1</m:t>
                              </m:r>
                            </m:sub>
                          </m:sSub>
                        </m:num>
                        <m:den>
                          <m:sSub>
                            <m:sSubPr>
                              <m:ctrlPr>
                                <a:rPr lang="en-US" i="1">
                                  <a:latin typeface="Cambria Math" panose="02040503050406030204" pitchFamily="18" charset="0"/>
                                  <a:ea typeface="Calibri" panose="020F0502020204030204" pitchFamily="34" charset="0"/>
                                  <a:cs typeface="B Nazanin" panose="00000400000000000000" pitchFamily="2" charset="-78"/>
                                </a:rPr>
                              </m:ctrlPr>
                            </m:sSubPr>
                            <m:e>
                              <m:r>
                                <a:rPr lang="en-US" i="1">
                                  <a:latin typeface="Cambria Math" panose="02040503050406030204" pitchFamily="18" charset="0"/>
                                  <a:ea typeface="Calibri" panose="020F0502020204030204" pitchFamily="34" charset="0"/>
                                  <a:cs typeface="B Nazanin" panose="00000400000000000000" pitchFamily="2" charset="-78"/>
                                </a:rPr>
                                <m:t>𝐴</m:t>
                              </m:r>
                            </m:e>
                            <m:sub>
                              <m:r>
                                <a:rPr lang="en-US" i="1">
                                  <a:latin typeface="Cambria Math" panose="02040503050406030204" pitchFamily="18" charset="0"/>
                                  <a:ea typeface="Calibri" panose="020F0502020204030204" pitchFamily="34" charset="0"/>
                                  <a:cs typeface="B Nazanin" panose="00000400000000000000" pitchFamily="2" charset="-78"/>
                                </a:rPr>
                                <m:t>4</m:t>
                              </m:r>
                            </m:sub>
                          </m:sSub>
                        </m:den>
                      </m:f>
                      <m:r>
                        <a:rPr lang="en-US" i="1">
                          <a:latin typeface="Cambria Math" panose="02040503050406030204" pitchFamily="18" charset="0"/>
                          <a:ea typeface="Calibri" panose="020F0502020204030204" pitchFamily="34" charset="0"/>
                          <a:cs typeface="B Nazanin" panose="00000400000000000000" pitchFamily="2" charset="-78"/>
                        </a:rPr>
                        <m:t>.</m:t>
                      </m:r>
                      <m:sSub>
                        <m:sSubPr>
                          <m:ctrlPr>
                            <a:rPr lang="en-US" i="1">
                              <a:latin typeface="Cambria Math" panose="02040503050406030204" pitchFamily="18" charset="0"/>
                              <a:ea typeface="Calibri" panose="020F0502020204030204" pitchFamily="34" charset="0"/>
                              <a:cs typeface="B Nazanin" panose="00000400000000000000" pitchFamily="2" charset="-78"/>
                            </a:rPr>
                          </m:ctrlPr>
                        </m:sSubPr>
                        <m:e>
                          <m:r>
                            <a:rPr lang="en-US" i="1">
                              <a:latin typeface="Cambria Math" panose="02040503050406030204" pitchFamily="18" charset="0"/>
                              <a:ea typeface="Calibri" panose="020F0502020204030204" pitchFamily="34" charset="0"/>
                              <a:cs typeface="B Nazanin" panose="00000400000000000000" pitchFamily="2" charset="-78"/>
                            </a:rPr>
                            <m:t>𝑘</m:t>
                          </m:r>
                        </m:e>
                        <m:sub>
                          <m:r>
                            <a:rPr lang="en-US" i="1">
                              <a:latin typeface="Cambria Math" panose="02040503050406030204" pitchFamily="18" charset="0"/>
                              <a:ea typeface="Calibri" panose="020F0502020204030204" pitchFamily="34" charset="0"/>
                              <a:cs typeface="B Nazanin" panose="00000400000000000000" pitchFamily="2" charset="-78"/>
                            </a:rPr>
                            <m:t>1</m:t>
                          </m:r>
                        </m:sub>
                      </m:sSub>
                      <m:sSub>
                        <m:sSubPr>
                          <m:ctrlPr>
                            <a:rPr lang="en-US" i="1">
                              <a:latin typeface="Cambria Math" panose="02040503050406030204" pitchFamily="18" charset="0"/>
                              <a:ea typeface="Calibri" panose="020F0502020204030204" pitchFamily="34" charset="0"/>
                              <a:cs typeface="B Nazanin" panose="00000400000000000000" pitchFamily="2" charset="-78"/>
                            </a:rPr>
                          </m:ctrlPr>
                        </m:sSubPr>
                        <m:e>
                          <m:r>
                            <a:rPr lang="en-US" i="1">
                              <a:latin typeface="Cambria Math" panose="02040503050406030204" pitchFamily="18" charset="0"/>
                              <a:ea typeface="Calibri" panose="020F0502020204030204" pitchFamily="34" charset="0"/>
                              <a:cs typeface="B Nazanin" panose="00000400000000000000" pitchFamily="2" charset="-78"/>
                            </a:rPr>
                            <m:t>𝜗</m:t>
                          </m:r>
                        </m:e>
                        <m:sub>
                          <m:r>
                            <a:rPr lang="en-US" i="1">
                              <a:latin typeface="Cambria Math" panose="02040503050406030204" pitchFamily="18" charset="0"/>
                              <a:ea typeface="Calibri" panose="020F0502020204030204" pitchFamily="34" charset="0"/>
                              <a:cs typeface="B Nazanin" panose="00000400000000000000" pitchFamily="2" charset="-78"/>
                            </a:rPr>
                            <m:t>1</m:t>
                          </m:r>
                        </m:sub>
                      </m:sSub>
                    </m:oMath>
                  </m:oMathPara>
                </a14:m>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108856" y="1783600"/>
                <a:ext cx="4572000" cy="2405146"/>
              </a:xfrm>
              <a:prstGeom prst="rect">
                <a:avLst/>
              </a:prstGeom>
              <a:blipFill>
                <a:blip r:embed="rId4"/>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9"/>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r>
              <a:rPr lang="en-US" dirty="0"/>
              <a:t>3- </a:t>
            </a:r>
            <a:r>
              <a:rPr lang="en-US" sz="2000" dirty="0"/>
              <a:t>Linearization and steady state</a:t>
            </a:r>
            <a:endParaRPr dirty="0"/>
          </a:p>
        </p:txBody>
      </p:sp>
      <p:sp>
        <p:nvSpPr>
          <p:cNvPr id="287" name="Google Shape;287;p1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grpSp>
        <p:nvGrpSpPr>
          <p:cNvPr id="288" name="Google Shape;288;p19"/>
          <p:cNvGrpSpPr/>
          <p:nvPr/>
        </p:nvGrpSpPr>
        <p:grpSpPr>
          <a:xfrm>
            <a:off x="312466" y="587260"/>
            <a:ext cx="309022" cy="376837"/>
            <a:chOff x="596350" y="929175"/>
            <a:chExt cx="407950" cy="497475"/>
          </a:xfrm>
        </p:grpSpPr>
        <p:sp>
          <p:nvSpPr>
            <p:cNvPr id="289" name="Google Shape;289;p19"/>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9"/>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9421" y="1461510"/>
            <a:ext cx="6175379" cy="310246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9"/>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4- Block diagonal representation </a:t>
            </a:r>
            <a:endParaRPr dirty="0"/>
          </a:p>
        </p:txBody>
      </p:sp>
      <p:sp>
        <p:nvSpPr>
          <p:cNvPr id="287" name="Google Shape;287;p1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grpSp>
        <p:nvGrpSpPr>
          <p:cNvPr id="288" name="Google Shape;288;p19"/>
          <p:cNvGrpSpPr/>
          <p:nvPr/>
        </p:nvGrpSpPr>
        <p:grpSpPr>
          <a:xfrm>
            <a:off x="312466" y="587260"/>
            <a:ext cx="309022" cy="376837"/>
            <a:chOff x="596350" y="929175"/>
            <a:chExt cx="407950" cy="497475"/>
          </a:xfrm>
        </p:grpSpPr>
        <p:sp>
          <p:nvSpPr>
            <p:cNvPr id="289" name="Google Shape;289;p19"/>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9"/>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006" y="1456451"/>
            <a:ext cx="4442845" cy="333784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6970" y="1651129"/>
            <a:ext cx="4468430" cy="1757487"/>
          </a:xfrm>
          <a:prstGeom prst="rect">
            <a:avLst/>
          </a:prstGeom>
        </p:spPr>
      </p:pic>
    </p:spTree>
    <p:extLst>
      <p:ext uri="{BB962C8B-B14F-4D97-AF65-F5344CB8AC3E}">
        <p14:creationId xmlns:p14="http://schemas.microsoft.com/office/powerpoint/2010/main" val="3488511195"/>
      </p:ext>
    </p:extLst>
  </p:cSld>
  <p:clrMapOvr>
    <a:masterClrMapping/>
  </p:clrMapOvr>
</p:sld>
</file>

<file path=ppt/theme/theme1.xml><?xml version="1.0" encoding="utf-8"?>
<a:theme xmlns:a="http://schemas.openxmlformats.org/drawingml/2006/main" name="Salerio template">
  <a:themeElements>
    <a:clrScheme name="Custom 347">
      <a:dk1>
        <a:srgbClr val="263248"/>
      </a:dk1>
      <a:lt1>
        <a:srgbClr val="FFFFFF"/>
      </a:lt1>
      <a:dk2>
        <a:srgbClr val="434343"/>
      </a:dk2>
      <a:lt2>
        <a:srgbClr val="E0E4E9"/>
      </a:lt2>
      <a:accent1>
        <a:srgbClr val="3F5378"/>
      </a:accent1>
      <a:accent2>
        <a:srgbClr val="263248"/>
      </a:accent2>
      <a:accent3>
        <a:srgbClr val="92A8C8"/>
      </a:accent3>
      <a:accent4>
        <a:srgbClr val="C7D3E6"/>
      </a:accent4>
      <a:accent5>
        <a:srgbClr val="FF9800"/>
      </a:accent5>
      <a:accent6>
        <a:srgbClr val="D26F00"/>
      </a:accent6>
      <a:hlink>
        <a:srgbClr val="3F537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580</TotalTime>
  <Words>1118</Words>
  <Application>Microsoft Office PowerPoint</Application>
  <PresentationFormat>On-screen Show (16:9)</PresentationFormat>
  <Paragraphs>202</Paragraphs>
  <Slides>57</Slides>
  <Notes>55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57</vt:i4>
      </vt:variant>
    </vt:vector>
  </HeadingPairs>
  <TitlesOfParts>
    <vt:vector size="67" baseType="lpstr">
      <vt:lpstr>Wingdings</vt:lpstr>
      <vt:lpstr>Helvetica Neue</vt:lpstr>
      <vt:lpstr>Arial</vt:lpstr>
      <vt:lpstr>Arvo</vt:lpstr>
      <vt:lpstr>Cambria Math</vt:lpstr>
      <vt:lpstr>Roboto Condensed Light</vt:lpstr>
      <vt:lpstr>Roboto Condensed</vt:lpstr>
      <vt:lpstr>Times New Roman</vt:lpstr>
      <vt:lpstr>Calibri</vt:lpstr>
      <vt:lpstr>Salerio template</vt:lpstr>
      <vt:lpstr>Four tank system </vt:lpstr>
      <vt:lpstr>Members</vt:lpstr>
      <vt:lpstr>Phase 1</vt:lpstr>
      <vt:lpstr>Index</vt:lpstr>
      <vt:lpstr>1- System introduction</vt:lpstr>
      <vt:lpstr>PowerPoint Presentation</vt:lpstr>
      <vt:lpstr>2- Nonlinear model</vt:lpstr>
      <vt:lpstr>3- Linearization and steady state</vt:lpstr>
      <vt:lpstr>4- Block diagonal representation </vt:lpstr>
      <vt:lpstr>5- Transfer function, Poles &amp; Zeros </vt:lpstr>
      <vt:lpstr>PowerPoint Presentation</vt:lpstr>
      <vt:lpstr>PowerPoint Presentation</vt:lpstr>
      <vt:lpstr>6- Response</vt:lpstr>
      <vt:lpstr>PowerPoint Presentation</vt:lpstr>
      <vt:lpstr>PowerPoint Presentation</vt:lpstr>
      <vt:lpstr>7- No Stimulation for output frequencies</vt:lpstr>
      <vt:lpstr>8- Linear valid range</vt:lpstr>
      <vt:lpstr>8- Linear valid range</vt:lpstr>
      <vt:lpstr>8- linear valid range </vt:lpstr>
      <vt:lpstr>9- Controllability &amp; Observability</vt:lpstr>
      <vt:lpstr>PowerPoint Presentation</vt:lpstr>
      <vt:lpstr>9- Kalman decomposition</vt:lpstr>
      <vt:lpstr>Phase 2</vt:lpstr>
      <vt:lpstr>Index</vt:lpstr>
      <vt:lpstr>1- Minimal subsystem</vt:lpstr>
      <vt:lpstr>2- Criteria for designing state feedback controller</vt:lpstr>
      <vt:lpstr>3- Simulation of linear system with state feed back controller</vt:lpstr>
      <vt:lpstr>4- Simulation of non-linear system with state feed back controller</vt:lpstr>
      <vt:lpstr>5- Unstability of nonlinear system with state feedback </vt:lpstr>
      <vt:lpstr>6-1 Static pre-compensator(linear system)</vt:lpstr>
      <vt:lpstr>PowerPoint Presentation</vt:lpstr>
      <vt:lpstr>PowerPoint Presentation</vt:lpstr>
      <vt:lpstr>6-2 Static pre-compensator(nonlinear system)</vt:lpstr>
      <vt:lpstr>PowerPoint Presentation</vt:lpstr>
      <vt:lpstr>7-1 Dynamic pre-compensator(linear system)</vt:lpstr>
      <vt:lpstr>PowerPoint Presentation</vt:lpstr>
      <vt:lpstr>PowerPoint Presentation</vt:lpstr>
      <vt:lpstr>7-2 Dynamic pre-compensator(nonlinear system)</vt:lpstr>
      <vt:lpstr>PowerPoint Presentation</vt:lpstr>
      <vt:lpstr>8 Simulation  of pre-compensator tracking sine signal</vt:lpstr>
      <vt:lpstr>PowerPoint Presentation</vt:lpstr>
      <vt:lpstr>Phase 3</vt:lpstr>
      <vt:lpstr>Index</vt:lpstr>
      <vt:lpstr>1 Full rank observer</vt:lpstr>
      <vt:lpstr>2 Reduced rank observer</vt:lpstr>
      <vt:lpstr>4-1 linear static pre-compensator with full rank observer</vt:lpstr>
      <vt:lpstr>4-2 linear Dynamic pre-compensator with full rank observer</vt:lpstr>
      <vt:lpstr>4-3 None linear dynamic pre-compensator with full rank observer</vt:lpstr>
      <vt:lpstr>4-4 linear static pre-compensator with reduced rank observer</vt:lpstr>
      <vt:lpstr>4-5 linear dynamic pre-compensator with reduced rank observer</vt:lpstr>
      <vt:lpstr>4-6 None linear dynamic pre-compensator with reduced rank observer</vt:lpstr>
      <vt:lpstr>5 Check all type of stability for system</vt:lpstr>
      <vt:lpstr>6-1 Design a linear optimal control systems and simulation on  linear system</vt:lpstr>
      <vt:lpstr>6-2 Design a linear optimal control systems and simulation on none linear system</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Four tank system</dc:title>
  <dc:creator>Asus</dc:creator>
  <cp:lastModifiedBy>forougha</cp:lastModifiedBy>
  <cp:revision>32</cp:revision>
  <dcterms:modified xsi:type="dcterms:W3CDTF">2023-01-26T10:22:59Z</dcterms:modified>
</cp:coreProperties>
</file>